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5" r:id="rId15"/>
    <p:sldId id="270" r:id="rId16"/>
    <p:sldId id="271" r:id="rId17"/>
    <p:sldId id="272" r:id="rId18"/>
    <p:sldId id="273" r:id="rId19"/>
  </p:sldIdLst>
  <p:sldSz cx="12192000" cy="6858000"/>
  <p:notesSz cx="6954838" cy="9240838"/>
  <p:embeddedFontLs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61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gPZnKEfyi1qhwpAk+qIlfF6+q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guide orient="horz" pos="2137"/>
        <p:guide pos="3613"/>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763" cy="463647"/>
          </a:xfrm>
          <a:prstGeom prst="rect">
            <a:avLst/>
          </a:prstGeom>
          <a:noFill/>
          <a:ln>
            <a:noFill/>
          </a:ln>
        </p:spPr>
        <p:txBody>
          <a:bodyPr spcFirstLastPara="1" wrap="square" lIns="92525" tIns="46250" rIns="92525" bIns="462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9466" y="0"/>
            <a:ext cx="3013763" cy="463647"/>
          </a:xfrm>
          <a:prstGeom prst="rect">
            <a:avLst/>
          </a:prstGeom>
          <a:noFill/>
          <a:ln>
            <a:noFill/>
          </a:ln>
        </p:spPr>
        <p:txBody>
          <a:bodyPr spcFirstLastPara="1" wrap="square" lIns="92525" tIns="46250" rIns="92525" bIns="462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7193"/>
            <a:ext cx="3013763" cy="463646"/>
          </a:xfrm>
          <a:prstGeom prst="rect">
            <a:avLst/>
          </a:prstGeom>
          <a:noFill/>
          <a:ln>
            <a:noFill/>
          </a:ln>
        </p:spPr>
        <p:txBody>
          <a:bodyPr spcFirstLastPara="1" wrap="square" lIns="92525" tIns="46250" rIns="92525" bIns="462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95484" y="4447153"/>
            <a:ext cx="5563870" cy="3638580"/>
          </a:xfrm>
          <a:prstGeom prst="rect">
            <a:avLst/>
          </a:prstGeom>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b85162b21c_0_6: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b85162b21c_0_6:notes"/>
          <p:cNvSpPr txBox="1">
            <a:spLocks noGrp="1"/>
          </p:cNvSpPr>
          <p:nvPr>
            <p:ph type="body" idx="1"/>
          </p:nvPr>
        </p:nvSpPr>
        <p:spPr>
          <a:xfrm>
            <a:off x="695484" y="4447153"/>
            <a:ext cx="5563800" cy="363870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346" name="Google Shape;346;g3b85162b21c_0_6:notes"/>
          <p:cNvSpPr txBox="1">
            <a:spLocks noGrp="1"/>
          </p:cNvSpPr>
          <p:nvPr>
            <p:ph type="sldNum" idx="12"/>
          </p:nvPr>
        </p:nvSpPr>
        <p:spPr>
          <a:xfrm>
            <a:off x="3939466" y="8777193"/>
            <a:ext cx="3013800" cy="463500"/>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b85162b21c_0_86: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3b85162b21c_0_86:notes"/>
          <p:cNvSpPr txBox="1">
            <a:spLocks noGrp="1"/>
          </p:cNvSpPr>
          <p:nvPr>
            <p:ph type="body" idx="1"/>
          </p:nvPr>
        </p:nvSpPr>
        <p:spPr>
          <a:xfrm>
            <a:off x="695484" y="4447153"/>
            <a:ext cx="5563800" cy="363870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369" name="Google Shape;369;g3b85162b21c_0_86:notes"/>
          <p:cNvSpPr txBox="1">
            <a:spLocks noGrp="1"/>
          </p:cNvSpPr>
          <p:nvPr>
            <p:ph type="sldNum" idx="12"/>
          </p:nvPr>
        </p:nvSpPr>
        <p:spPr>
          <a:xfrm>
            <a:off x="3939466" y="8777193"/>
            <a:ext cx="3013800" cy="463500"/>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0: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0: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380" name="Google Shape;380;p20: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b85162b21c_0_47: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3b85162b21c_0_47:notes"/>
          <p:cNvSpPr txBox="1">
            <a:spLocks noGrp="1"/>
          </p:cNvSpPr>
          <p:nvPr>
            <p:ph type="body" idx="1"/>
          </p:nvPr>
        </p:nvSpPr>
        <p:spPr>
          <a:xfrm>
            <a:off x="695484" y="4447153"/>
            <a:ext cx="5563800" cy="363870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393" name="Google Shape;393;g3b85162b21c_0_47:notes"/>
          <p:cNvSpPr txBox="1">
            <a:spLocks noGrp="1"/>
          </p:cNvSpPr>
          <p:nvPr>
            <p:ph type="sldNum" idx="12"/>
          </p:nvPr>
        </p:nvSpPr>
        <p:spPr>
          <a:xfrm>
            <a:off x="3939466" y="8777193"/>
            <a:ext cx="3013800" cy="463500"/>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4B6D2CC9-7448-4F95-6311-30741A8E79FF}"/>
            </a:ext>
          </a:extLst>
        </p:cNvPr>
        <p:cNvGrpSpPr/>
        <p:nvPr/>
      </p:nvGrpSpPr>
      <p:grpSpPr>
        <a:xfrm>
          <a:off x="0" y="0"/>
          <a:ext cx="0" cy="0"/>
          <a:chOff x="0" y="0"/>
          <a:chExt cx="0" cy="0"/>
        </a:xfrm>
      </p:grpSpPr>
      <p:sp>
        <p:nvSpPr>
          <p:cNvPr id="391" name="Google Shape;391;g3b85162b21c_0_47:notes">
            <a:extLst>
              <a:ext uri="{FF2B5EF4-FFF2-40B4-BE49-F238E27FC236}">
                <a16:creationId xmlns:a16="http://schemas.microsoft.com/office/drawing/2014/main" id="{5D132AF4-60CB-2CBD-A346-228EF29BC7FE}"/>
              </a:ext>
            </a:extLst>
          </p:cNvPr>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3b85162b21c_0_47:notes">
            <a:extLst>
              <a:ext uri="{FF2B5EF4-FFF2-40B4-BE49-F238E27FC236}">
                <a16:creationId xmlns:a16="http://schemas.microsoft.com/office/drawing/2014/main" id="{B32C2C2A-6FFF-C206-284E-B2B7935888A3}"/>
              </a:ext>
            </a:extLst>
          </p:cNvPr>
          <p:cNvSpPr txBox="1">
            <a:spLocks noGrp="1"/>
          </p:cNvSpPr>
          <p:nvPr>
            <p:ph type="body" idx="1"/>
          </p:nvPr>
        </p:nvSpPr>
        <p:spPr>
          <a:xfrm>
            <a:off x="695484" y="4447153"/>
            <a:ext cx="5563800" cy="363870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393" name="Google Shape;393;g3b85162b21c_0_47:notes">
            <a:extLst>
              <a:ext uri="{FF2B5EF4-FFF2-40B4-BE49-F238E27FC236}">
                <a16:creationId xmlns:a16="http://schemas.microsoft.com/office/drawing/2014/main" id="{426AC027-36C3-9CA8-8442-DBACEDF65F70}"/>
              </a:ext>
            </a:extLst>
          </p:cNvPr>
          <p:cNvSpPr txBox="1">
            <a:spLocks noGrp="1"/>
          </p:cNvSpPr>
          <p:nvPr>
            <p:ph type="sldNum" idx="12"/>
          </p:nvPr>
        </p:nvSpPr>
        <p:spPr>
          <a:xfrm>
            <a:off x="3939466" y="8777193"/>
            <a:ext cx="3013800" cy="463500"/>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9032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b85162b21c_0_67: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3b85162b21c_0_67:notes"/>
          <p:cNvSpPr txBox="1">
            <a:spLocks noGrp="1"/>
          </p:cNvSpPr>
          <p:nvPr>
            <p:ph type="body" idx="1"/>
          </p:nvPr>
        </p:nvSpPr>
        <p:spPr>
          <a:xfrm>
            <a:off x="695484" y="4447153"/>
            <a:ext cx="5563800" cy="363870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406" name="Google Shape;406;g3b85162b21c_0_67:notes"/>
          <p:cNvSpPr txBox="1">
            <a:spLocks noGrp="1"/>
          </p:cNvSpPr>
          <p:nvPr>
            <p:ph type="sldNum" idx="12"/>
          </p:nvPr>
        </p:nvSpPr>
        <p:spPr>
          <a:xfrm>
            <a:off x="3939466" y="8777193"/>
            <a:ext cx="3013800" cy="463500"/>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txBox="1">
            <a:spLocks noGrp="1"/>
          </p:cNvSpPr>
          <p:nvPr>
            <p:ph type="body" idx="1"/>
          </p:nvPr>
        </p:nvSpPr>
        <p:spPr>
          <a:xfrm>
            <a:off x="695484" y="4447153"/>
            <a:ext cx="5563870" cy="3638580"/>
          </a:xfrm>
          <a:prstGeom prst="rect">
            <a:avLst/>
          </a:prstGeom>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418" name="Google Shape;418;p23: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6:notes"/>
          <p:cNvSpPr txBox="1">
            <a:spLocks noGrp="1"/>
          </p:cNvSpPr>
          <p:nvPr>
            <p:ph type="body" idx="1"/>
          </p:nvPr>
        </p:nvSpPr>
        <p:spPr>
          <a:xfrm>
            <a:off x="695484" y="4447153"/>
            <a:ext cx="5563870" cy="3638580"/>
          </a:xfrm>
          <a:prstGeom prst="rect">
            <a:avLst/>
          </a:prstGeom>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449" name="Google Shape;449;p26: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7:notes"/>
          <p:cNvSpPr txBox="1">
            <a:spLocks noGrp="1"/>
          </p:cNvSpPr>
          <p:nvPr>
            <p:ph type="body" idx="1"/>
          </p:nvPr>
        </p:nvSpPr>
        <p:spPr>
          <a:xfrm>
            <a:off x="695484" y="4447153"/>
            <a:ext cx="5563870" cy="3638580"/>
          </a:xfrm>
          <a:prstGeom prst="rect">
            <a:avLst/>
          </a:prstGeom>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484" name="Google Shape;484;p27: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95484" y="4447153"/>
            <a:ext cx="5563870" cy="3638580"/>
          </a:xfrm>
          <a:prstGeom prst="rect">
            <a:avLst/>
          </a:prstGeom>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122" name="Google Shape;122;p6: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r>
              <a:rPr lang="en-US"/>
              <a:t>-</a:t>
            </a:r>
            <a:r>
              <a:rPr lang="en-US" sz="1100"/>
              <a:t>400 MW of firm generating capacity contracted for NB Power use </a:t>
            </a:r>
            <a:br>
              <a:rPr lang="en-US" sz="1100"/>
            </a:br>
            <a:r>
              <a:rPr lang="en-US" sz="1100"/>
              <a:t>-Facility is expandable to 500 MW (10 × 50 MW units) if a third-party partnership proceeds </a:t>
            </a:r>
            <a:br>
              <a:rPr lang="en-US" sz="1100"/>
            </a:br>
            <a:r>
              <a:rPr lang="en-US" sz="1100"/>
              <a:t>-cold to full power in ~6 minutes</a:t>
            </a:r>
            <a:br>
              <a:rPr lang="en-US" sz="1100"/>
            </a:br>
            <a:br>
              <a:rPr lang="en-US" sz="1100"/>
            </a:br>
            <a:r>
              <a:rPr lang="en-US" sz="1100"/>
              <a:t>A synchronous condenser is a machine that supports the power grid without producing electricity</a:t>
            </a:r>
            <a:br>
              <a:rPr lang="en-US" sz="1100"/>
            </a:br>
            <a:r>
              <a:rPr lang="en-US" sz="1100"/>
              <a:t>It spins like a generator, but is not connected to fuel or power output</a:t>
            </a:r>
            <a:br>
              <a:rPr lang="en-US" sz="1100"/>
            </a:br>
            <a:r>
              <a:rPr lang="en-US" sz="1100"/>
              <a:t>Provides: </a:t>
            </a:r>
            <a:br>
              <a:rPr lang="en-US" sz="1100"/>
            </a:br>
            <a:r>
              <a:rPr lang="en-US" sz="1100"/>
              <a:t>Voltage control (reactive power support)</a:t>
            </a:r>
            <a:br>
              <a:rPr lang="en-US" sz="1100"/>
            </a:br>
            <a:r>
              <a:rPr lang="en-US" sz="1100"/>
              <a:t>System inertia (helps stabilize frequency)</a:t>
            </a:r>
            <a:br>
              <a:rPr lang="en-US" sz="1100"/>
            </a:br>
            <a:r>
              <a:rPr lang="en-US" sz="1100"/>
              <a:t>Improved reliability during disturbances or outages</a:t>
            </a:r>
            <a:endParaRPr sz="1100"/>
          </a:p>
          <a:p>
            <a:pPr marL="0" lvl="0" indent="0" algn="l" rtl="0">
              <a:lnSpc>
                <a:spcPct val="115000"/>
              </a:lnSpc>
              <a:spcBef>
                <a:spcPts val="0"/>
              </a:spcBef>
              <a:spcAft>
                <a:spcPts val="0"/>
              </a:spcAft>
              <a:buSzPts val="1100"/>
              <a:buNone/>
            </a:pPr>
            <a:br>
              <a:rPr lang="en-US" sz="1100"/>
            </a:br>
            <a:r>
              <a:rPr lang="en-US" sz="1100"/>
              <a:t>Especially important as wind and solar increase, since they do not naturally provide inertia</a:t>
            </a:r>
            <a:endParaRPr sz="1100"/>
          </a:p>
          <a:p>
            <a:pPr marL="0" lvl="0" indent="0" algn="l" rtl="0">
              <a:spcBef>
                <a:spcPts val="0"/>
              </a:spcBef>
              <a:spcAft>
                <a:spcPts val="0"/>
              </a:spcAft>
              <a:buNone/>
            </a:pPr>
            <a:endParaRPr sz="1100"/>
          </a:p>
        </p:txBody>
      </p:sp>
      <p:sp>
        <p:nvSpPr>
          <p:cNvPr id="154" name="Google Shape;154;p12: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187" name="Google Shape;187;p13: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213" name="Google Shape;213;p14: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241" name="Google Shape;241;p15: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269" name="Google Shape;269;p16: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8:notes"/>
          <p:cNvSpPr txBox="1">
            <a:spLocks noGrp="1"/>
          </p:cNvSpPr>
          <p:nvPr>
            <p:ph type="body" idx="1"/>
          </p:nvPr>
        </p:nvSpPr>
        <p:spPr>
          <a:xfrm>
            <a:off x="695484" y="4447153"/>
            <a:ext cx="5563870" cy="3638580"/>
          </a:xfrm>
          <a:prstGeom prst="rect">
            <a:avLst/>
          </a:prstGeom>
          <a:noFill/>
          <a:ln>
            <a:noFill/>
          </a:ln>
        </p:spPr>
        <p:txBody>
          <a:bodyPr spcFirstLastPara="1" wrap="square" lIns="92525" tIns="46250" rIns="92525" bIns="46250" anchor="t" anchorCtr="0">
            <a:noAutofit/>
          </a:bodyPr>
          <a:lstStyle/>
          <a:p>
            <a:pPr marL="0" lvl="0" indent="0" algn="l" rtl="0">
              <a:spcBef>
                <a:spcPts val="0"/>
              </a:spcBef>
              <a:spcAft>
                <a:spcPts val="0"/>
              </a:spcAft>
              <a:buNone/>
            </a:pPr>
            <a:endParaRPr/>
          </a:p>
        </p:txBody>
      </p:sp>
      <p:sp>
        <p:nvSpPr>
          <p:cNvPr id="315" name="Google Shape;315;p18:notes"/>
          <p:cNvSpPr txBox="1">
            <a:spLocks noGrp="1"/>
          </p:cNvSpPr>
          <p:nvPr>
            <p:ph type="sldNum" idx="12"/>
          </p:nvPr>
        </p:nvSpPr>
        <p:spPr>
          <a:xfrm>
            <a:off x="3939466" y="8777193"/>
            <a:ext cx="3013763" cy="463646"/>
          </a:xfrm>
          <a:prstGeom prst="rect">
            <a:avLst/>
          </a:prstGeom>
          <a:noFill/>
          <a:ln>
            <a:noFill/>
          </a:ln>
        </p:spPr>
        <p:txBody>
          <a:bodyPr spcFirstLastPara="1" wrap="square" lIns="92525" tIns="46250" rIns="92525" bIns="462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onservationcouncil.ca/wp-content/uploads/2023/04/Tantramar_Factsheet-1.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2"/>
          <p:cNvSpPr/>
          <p:nvPr/>
        </p:nvSpPr>
        <p:spPr>
          <a:xfrm>
            <a:off x="0" y="0"/>
            <a:ext cx="12192000" cy="6858000"/>
          </a:xfrm>
          <a:prstGeom prst="rect">
            <a:avLst/>
          </a:prstGeom>
          <a:solidFill>
            <a:srgbClr val="216F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2"/>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0" name="Google Shape;90;p2" descr="A logo with a tree and sun&#10;&#10;AI-generated content may be incorrect."/>
          <p:cNvPicPr preferRelativeResize="0"/>
          <p:nvPr/>
        </p:nvPicPr>
        <p:blipFill rotWithShape="1">
          <a:blip r:embed="rId3">
            <a:alphaModFix/>
          </a:blip>
          <a:srcRect/>
          <a:stretch/>
        </p:blipFill>
        <p:spPr>
          <a:xfrm>
            <a:off x="3637359" y="389036"/>
            <a:ext cx="4441032" cy="2020669"/>
          </a:xfrm>
          <a:prstGeom prst="rect">
            <a:avLst/>
          </a:prstGeom>
          <a:noFill/>
          <a:ln>
            <a:noFill/>
          </a:ln>
        </p:spPr>
      </p:pic>
      <p:sp>
        <p:nvSpPr>
          <p:cNvPr id="91" name="Google Shape;91;p2"/>
          <p:cNvSpPr txBox="1"/>
          <p:nvPr/>
        </p:nvSpPr>
        <p:spPr>
          <a:xfrm>
            <a:off x="3001725" y="4466825"/>
            <a:ext cx="5712300" cy="178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rPr>
              <a:t>Dr. Moe Qureshi</a:t>
            </a:r>
            <a:r>
              <a:rPr lang="en-US" sz="2400" b="0" i="0" u="none" strike="noStrike" cap="none" dirty="0">
                <a:solidFill>
                  <a:schemeClr val="dk1"/>
                </a:solidFill>
                <a:latin typeface="Arial"/>
                <a:ea typeface="Arial"/>
                <a:cs typeface="Arial"/>
                <a:sym typeface="Arial"/>
              </a:rPr>
              <a:t>, Ph.D.</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Director of Climate </a:t>
            </a:r>
            <a:r>
              <a:rPr lang="en-US" sz="2400" dirty="0">
                <a:solidFill>
                  <a:schemeClr val="dk1"/>
                </a:solidFill>
              </a:rPr>
              <a:t>Research and Policy</a:t>
            </a:r>
            <a:endParaRPr dirty="0"/>
          </a:p>
          <a:p>
            <a:pPr marL="0" marR="0" lvl="0" indent="0" algn="ctr" rtl="0">
              <a:spcBef>
                <a:spcPts val="0"/>
              </a:spcBef>
              <a:spcAft>
                <a:spcPts val="0"/>
              </a:spcAft>
              <a:buNone/>
            </a:pPr>
            <a:endParaRPr dirty="0"/>
          </a:p>
          <a:p>
            <a:pPr marL="0" marR="0" lvl="0" indent="0" algn="ctr"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dirty="0">
                <a:solidFill>
                  <a:schemeClr val="dk1"/>
                </a:solidFill>
              </a:rPr>
              <a:t>January</a:t>
            </a:r>
            <a:r>
              <a:rPr lang="en-US" sz="2400" b="0" i="0" u="none" strike="noStrike" cap="none" dirty="0">
                <a:solidFill>
                  <a:schemeClr val="dk1"/>
                </a:solidFill>
                <a:latin typeface="Arial"/>
                <a:ea typeface="Arial"/>
                <a:cs typeface="Arial"/>
                <a:sym typeface="Arial"/>
              </a:rPr>
              <a:t> </a:t>
            </a:r>
            <a:r>
              <a:rPr lang="en-US" sz="2400" dirty="0">
                <a:solidFill>
                  <a:schemeClr val="dk1"/>
                </a:solidFill>
              </a:rPr>
              <a:t>2026</a:t>
            </a:r>
            <a:r>
              <a:rPr lang="en-US" sz="2400" b="0" i="0" u="none" strike="noStrike" cap="none" dirty="0">
                <a:solidFill>
                  <a:schemeClr val="dk1"/>
                </a:solidFill>
                <a:latin typeface="Arial"/>
                <a:ea typeface="Arial"/>
                <a:cs typeface="Arial"/>
                <a:sym typeface="Arial"/>
              </a:rPr>
              <a:t> </a:t>
            </a:r>
            <a:endParaRPr sz="2400" b="0" i="0" u="none" strike="noStrike" cap="none" dirty="0">
              <a:solidFill>
                <a:schemeClr val="dk1"/>
              </a:solidFill>
              <a:latin typeface="Arial"/>
              <a:ea typeface="Arial"/>
              <a:cs typeface="Arial"/>
              <a:sym typeface="Arial"/>
            </a:endParaRPr>
          </a:p>
        </p:txBody>
      </p:sp>
      <p:sp>
        <p:nvSpPr>
          <p:cNvPr id="92" name="Google Shape;92;p2"/>
          <p:cNvSpPr txBox="1"/>
          <p:nvPr/>
        </p:nvSpPr>
        <p:spPr>
          <a:xfrm>
            <a:off x="1785938" y="2692598"/>
            <a:ext cx="8620124" cy="1200288"/>
          </a:xfrm>
          <a:prstGeom prst="rect">
            <a:avLst/>
          </a:prstGeom>
          <a:noFill/>
          <a:ln>
            <a:noFill/>
          </a:ln>
        </p:spPr>
        <p:txBody>
          <a:bodyPr spcFirstLastPara="1" wrap="square" lIns="91425" tIns="45700" rIns="91425" bIns="45700" anchor="t" anchorCtr="0">
            <a:spAutoFit/>
          </a:bodyPr>
          <a:lstStyle/>
          <a:p>
            <a:pPr lvl="0" algn="ctr"/>
            <a:r>
              <a:rPr lang="en-US" sz="3600" b="1" dirty="0">
                <a:solidFill>
                  <a:srgbClr val="143C64"/>
                </a:solidFill>
                <a:latin typeface="Calibri"/>
                <a:ea typeface="Calibri"/>
                <a:cs typeface="Calibri"/>
                <a:sym typeface="Calibri"/>
              </a:rPr>
              <a:t>Don’t Rush a 25-Year Mistake, we have better options: Alternatives to RIGS</a:t>
            </a:r>
            <a:endParaRPr sz="3600" b="1" dirty="0">
              <a:solidFill>
                <a:srgbClr val="143C6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g3b85162b21c_0_6"/>
          <p:cNvSpPr/>
          <p:nvPr/>
        </p:nvSpPr>
        <p:spPr>
          <a:xfrm>
            <a:off x="-39775"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 name="Google Shape;349;g3b85162b21c_0_6"/>
          <p:cNvSpPr/>
          <p:nvPr/>
        </p:nvSpPr>
        <p:spPr>
          <a:xfrm flipH="1">
            <a:off x="0" y="0"/>
            <a:ext cx="12192000" cy="1575900"/>
          </a:xfrm>
          <a:prstGeom prst="rect">
            <a:avLst/>
          </a:prstGeom>
          <a:gradFill>
            <a:gsLst>
              <a:gs pos="0">
                <a:srgbClr val="000000">
                  <a:alpha val="95686"/>
                </a:srgbClr>
              </a:gs>
              <a:gs pos="100000">
                <a:srgbClr val="0F4861"/>
              </a:gs>
            </a:gsLst>
            <a:lin ang="84001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 name="Google Shape;350;g3b85162b21c_0_6"/>
          <p:cNvSpPr/>
          <p:nvPr/>
        </p:nvSpPr>
        <p:spPr>
          <a:xfrm rot="10800000" flipH="1">
            <a:off x="8128857" y="-88"/>
            <a:ext cx="4063200" cy="1576500"/>
          </a:xfrm>
          <a:prstGeom prst="rect">
            <a:avLst/>
          </a:prstGeom>
          <a:gradFill>
            <a:gsLst>
              <a:gs pos="0">
                <a:srgbClr val="0A3041">
                  <a:alpha val="67843"/>
                </a:srgbClr>
              </a:gs>
              <a:gs pos="19000">
                <a:srgbClr val="0A3041">
                  <a:alpha val="67843"/>
                </a:srgbClr>
              </a:gs>
              <a:gs pos="100000">
                <a:srgbClr val="156082">
                  <a:alpha val="78823"/>
                </a:srgbClr>
              </a:gs>
            </a:gsLst>
            <a:lin ang="1920016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 name="Google Shape;351;g3b85162b21c_0_6"/>
          <p:cNvSpPr/>
          <p:nvPr/>
        </p:nvSpPr>
        <p:spPr>
          <a:xfrm rot="5400000">
            <a:off x="5307751" y="-5307750"/>
            <a:ext cx="1576500" cy="12192000"/>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 name="Google Shape;352;g3b85162b21c_0_6"/>
          <p:cNvSpPr txBox="1">
            <a:spLocks noGrp="1"/>
          </p:cNvSpPr>
          <p:nvPr>
            <p:ph type="title"/>
          </p:nvPr>
        </p:nvSpPr>
        <p:spPr>
          <a:xfrm>
            <a:off x="1371597" y="348865"/>
            <a:ext cx="10044000" cy="877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200"/>
              <a:buFont typeface="Play"/>
              <a:buNone/>
            </a:pPr>
            <a:r>
              <a:rPr lang="en-US" sz="3200" b="1">
                <a:solidFill>
                  <a:schemeClr val="lt1"/>
                </a:solidFill>
              </a:rPr>
              <a:t>RIGS: An Expensive, Risky Deal for Ratepayers</a:t>
            </a:r>
            <a:endParaRPr sz="3200">
              <a:solidFill>
                <a:schemeClr val="lt1"/>
              </a:solidFill>
            </a:endParaRPr>
          </a:p>
        </p:txBody>
      </p:sp>
      <p:pic>
        <p:nvPicPr>
          <p:cNvPr id="353" name="Google Shape;353;g3b85162b21c_0_6"/>
          <p:cNvPicPr preferRelativeResize="0"/>
          <p:nvPr/>
        </p:nvPicPr>
        <p:blipFill rotWithShape="1">
          <a:blip r:embed="rId3">
            <a:alphaModFix/>
          </a:blip>
          <a:srcRect/>
          <a:stretch/>
        </p:blipFill>
        <p:spPr>
          <a:xfrm>
            <a:off x="9792965" y="5825649"/>
            <a:ext cx="2450804" cy="1115665"/>
          </a:xfrm>
          <a:prstGeom prst="rect">
            <a:avLst/>
          </a:prstGeom>
          <a:noFill/>
          <a:ln>
            <a:noFill/>
          </a:ln>
        </p:spPr>
      </p:pic>
      <p:cxnSp>
        <p:nvCxnSpPr>
          <p:cNvPr id="354" name="Google Shape;354;g3b85162b21c_0_6"/>
          <p:cNvCxnSpPr/>
          <p:nvPr/>
        </p:nvCxnSpPr>
        <p:spPr>
          <a:xfrm>
            <a:off x="284775" y="1667350"/>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355" name="Google Shape;355;g3b85162b21c_0_6"/>
          <p:cNvSpPr/>
          <p:nvPr/>
        </p:nvSpPr>
        <p:spPr>
          <a:xfrm>
            <a:off x="284775" y="1667350"/>
            <a:ext cx="11771100" cy="9874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g3b85162b21c_0_6"/>
          <p:cNvSpPr txBox="1"/>
          <p:nvPr/>
        </p:nvSpPr>
        <p:spPr>
          <a:xfrm>
            <a:off x="284775" y="1667350"/>
            <a:ext cx="11771100" cy="98749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rPr>
              <a:t>25-year lock-in: </a:t>
            </a:r>
            <a:r>
              <a:rPr lang="en-US" sz="1800">
                <a:solidFill>
                  <a:schemeClr val="dk1"/>
                </a:solidFill>
              </a:rPr>
              <a:t>Ratepayers must pay fixed monthly capacity charges for decades, even when the plant barely runs (~5% utilization</a:t>
            </a:r>
            <a:r>
              <a:rPr lang="en-US" sz="1800" b="1">
                <a:solidFill>
                  <a:schemeClr val="dk1"/>
                </a:solidFill>
              </a:rPr>
              <a:t>)</a:t>
            </a:r>
            <a:endParaRPr/>
          </a:p>
        </p:txBody>
      </p:sp>
      <p:sp>
        <p:nvSpPr>
          <p:cNvPr id="357" name="Google Shape;357;g3b85162b21c_0_6"/>
          <p:cNvSpPr txBox="1"/>
          <p:nvPr/>
        </p:nvSpPr>
        <p:spPr>
          <a:xfrm>
            <a:off x="238400" y="2397175"/>
            <a:ext cx="11771100" cy="7155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rPr>
              <a:t>Core prices redacted</a:t>
            </a:r>
            <a:r>
              <a:rPr lang="en-US" sz="1800">
                <a:solidFill>
                  <a:schemeClr val="dk1"/>
                </a:solidFill>
              </a:rPr>
              <a:t>: Core prices (capacity $/kW-month, escalation rates, penalties) are not available to the public </a:t>
            </a:r>
            <a:endParaRPr sz="1800"/>
          </a:p>
        </p:txBody>
      </p:sp>
      <p:cxnSp>
        <p:nvCxnSpPr>
          <p:cNvPr id="358" name="Google Shape;358;g3b85162b21c_0_6"/>
          <p:cNvCxnSpPr/>
          <p:nvPr/>
        </p:nvCxnSpPr>
        <p:spPr>
          <a:xfrm>
            <a:off x="284775" y="3079425"/>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359" name="Google Shape;359;g3b85162b21c_0_6"/>
          <p:cNvSpPr txBox="1"/>
          <p:nvPr/>
        </p:nvSpPr>
        <p:spPr>
          <a:xfrm>
            <a:off x="210438" y="3135462"/>
            <a:ext cx="11771100" cy="987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rPr>
              <a:t>More expensive than owning</a:t>
            </a:r>
            <a:r>
              <a:rPr lang="en-US" sz="1800" dirty="0">
                <a:solidFill>
                  <a:schemeClr val="dk1"/>
                </a:solidFill>
              </a:rPr>
              <a:t>: NB Power states the tolling deal costs $49M–$184M more than public ownership over its lifetime </a:t>
            </a:r>
            <a:endParaRPr sz="1800" dirty="0"/>
          </a:p>
        </p:txBody>
      </p:sp>
      <p:cxnSp>
        <p:nvCxnSpPr>
          <p:cNvPr id="360" name="Google Shape;360;g3b85162b21c_0_6"/>
          <p:cNvCxnSpPr/>
          <p:nvPr/>
        </p:nvCxnSpPr>
        <p:spPr>
          <a:xfrm>
            <a:off x="210450" y="3868300"/>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361" name="Google Shape;361;g3b85162b21c_0_6"/>
          <p:cNvSpPr txBox="1"/>
          <p:nvPr/>
        </p:nvSpPr>
        <p:spPr>
          <a:xfrm>
            <a:off x="210450" y="3903563"/>
            <a:ext cx="11771100" cy="987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rPr>
              <a:t>Ratepayers still pay the capital</a:t>
            </a:r>
            <a:r>
              <a:rPr lang="en-US" sz="1800">
                <a:solidFill>
                  <a:schemeClr val="dk1"/>
                </a:solidFill>
              </a:rPr>
              <a:t>: ~$25M in transmission upgrades plus ~$70M in switchyard assets added to NB Power’s books </a:t>
            </a:r>
            <a:endParaRPr sz="1800"/>
          </a:p>
        </p:txBody>
      </p:sp>
      <p:cxnSp>
        <p:nvCxnSpPr>
          <p:cNvPr id="362" name="Google Shape;362;g3b85162b21c_0_6"/>
          <p:cNvCxnSpPr/>
          <p:nvPr/>
        </p:nvCxnSpPr>
        <p:spPr>
          <a:xfrm>
            <a:off x="238400" y="4696925"/>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363" name="Google Shape;363;g3b85162b21c_0_6"/>
          <p:cNvSpPr txBox="1"/>
          <p:nvPr/>
        </p:nvSpPr>
        <p:spPr>
          <a:xfrm>
            <a:off x="210450" y="4767487"/>
            <a:ext cx="11771100" cy="987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rPr>
              <a:t>Fuel and carbon risk dumped on customers</a:t>
            </a:r>
            <a:r>
              <a:rPr lang="en-US" sz="1800">
                <a:solidFill>
                  <a:schemeClr val="dk1"/>
                </a:solidFill>
              </a:rPr>
              <a:t>: NB Power buys the gas and fuel oil and absorbs all future price and carbon cost increases </a:t>
            </a:r>
            <a:r>
              <a:rPr lang="en-US" sz="1800">
                <a:solidFill>
                  <a:schemeClr val="dk1"/>
                </a:solidFill>
                <a:latin typeface="Arial"/>
                <a:ea typeface="Arial"/>
                <a:cs typeface="Arial"/>
                <a:sym typeface="Arial"/>
              </a:rPr>
              <a:t> </a:t>
            </a:r>
            <a:endParaRPr sz="1800"/>
          </a:p>
        </p:txBody>
      </p:sp>
      <p:cxnSp>
        <p:nvCxnSpPr>
          <p:cNvPr id="364" name="Google Shape;364;g3b85162b21c_0_6"/>
          <p:cNvCxnSpPr/>
          <p:nvPr/>
        </p:nvCxnSpPr>
        <p:spPr>
          <a:xfrm>
            <a:off x="238400" y="2306350"/>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pic>
        <p:nvPicPr>
          <p:cNvPr id="365" name="Google Shape;365;g3b85162b21c_0_6"/>
          <p:cNvPicPr preferRelativeResize="0"/>
          <p:nvPr/>
        </p:nvPicPr>
        <p:blipFill>
          <a:blip r:embed="rId4">
            <a:alphaModFix/>
          </a:blip>
          <a:stretch>
            <a:fillRect/>
          </a:stretch>
        </p:blipFill>
        <p:spPr>
          <a:xfrm>
            <a:off x="2672934" y="2880214"/>
            <a:ext cx="7200900" cy="1695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g3b85162b21c_0_86"/>
          <p:cNvSpPr/>
          <p:nvPr/>
        </p:nvSpPr>
        <p:spPr>
          <a:xfrm flipH="1">
            <a:off x="0" y="0"/>
            <a:ext cx="12192000" cy="753414"/>
          </a:xfrm>
          <a:prstGeom prst="rect">
            <a:avLst/>
          </a:prstGeom>
          <a:gradFill>
            <a:gsLst>
              <a:gs pos="0">
                <a:srgbClr val="000000">
                  <a:alpha val="95686"/>
                </a:srgbClr>
              </a:gs>
              <a:gs pos="100000">
                <a:srgbClr val="0F4861"/>
              </a:gs>
            </a:gsLst>
            <a:lin ang="84001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g3b85162b21c_0_86"/>
          <p:cNvSpPr txBox="1">
            <a:spLocks noGrp="1"/>
          </p:cNvSpPr>
          <p:nvPr>
            <p:ph type="title"/>
          </p:nvPr>
        </p:nvSpPr>
        <p:spPr>
          <a:xfrm>
            <a:off x="549950" y="0"/>
            <a:ext cx="11469600" cy="877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ct val="100000"/>
              <a:buFont typeface="Play"/>
              <a:buNone/>
            </a:pPr>
            <a:r>
              <a:rPr lang="en-US" sz="3100">
                <a:solidFill>
                  <a:srgbClr val="FFFFFF"/>
                </a:solidFill>
              </a:rPr>
              <a:t>Are there other alternatives to RIGS? - Demand-Side Management</a:t>
            </a:r>
            <a:endParaRPr sz="3100">
              <a:solidFill>
                <a:srgbClr val="FFFFFF"/>
              </a:solidFill>
            </a:endParaRPr>
          </a:p>
        </p:txBody>
      </p:sp>
      <p:pic>
        <p:nvPicPr>
          <p:cNvPr id="373" name="Google Shape;373;g3b85162b21c_0_86"/>
          <p:cNvPicPr preferRelativeResize="0"/>
          <p:nvPr/>
        </p:nvPicPr>
        <p:blipFill rotWithShape="1">
          <a:blip r:embed="rId3">
            <a:alphaModFix/>
          </a:blip>
          <a:srcRect/>
          <a:stretch/>
        </p:blipFill>
        <p:spPr>
          <a:xfrm>
            <a:off x="9792965" y="5825649"/>
            <a:ext cx="2450804" cy="1115665"/>
          </a:xfrm>
          <a:prstGeom prst="rect">
            <a:avLst/>
          </a:prstGeom>
          <a:noFill/>
          <a:ln>
            <a:noFill/>
          </a:ln>
        </p:spPr>
      </p:pic>
      <p:sp>
        <p:nvSpPr>
          <p:cNvPr id="374" name="Google Shape;374;g3b85162b21c_0_86"/>
          <p:cNvSpPr txBox="1">
            <a:spLocks noGrp="1"/>
          </p:cNvSpPr>
          <p:nvPr>
            <p:ph type="body" idx="1"/>
          </p:nvPr>
        </p:nvSpPr>
        <p:spPr>
          <a:xfrm>
            <a:off x="37469" y="627107"/>
            <a:ext cx="12191999" cy="4749465"/>
          </a:xfrm>
          <a:prstGeom prst="rect">
            <a:avLst/>
          </a:prstGeom>
          <a:noFill/>
          <a:ln>
            <a:noFill/>
          </a:ln>
        </p:spPr>
        <p:txBody>
          <a:bodyPr spcFirstLastPara="1" wrap="square" lIns="91425" tIns="45700" rIns="91425" bIns="45700" anchor="ctr" anchorCtr="0">
            <a:spAutoFit/>
          </a:bodyPr>
          <a:lstStyle/>
          <a:p>
            <a:pPr marL="457200" lvl="0" indent="-342900" algn="l" rtl="0">
              <a:spcBef>
                <a:spcPts val="1000"/>
              </a:spcBef>
              <a:spcAft>
                <a:spcPts val="0"/>
              </a:spcAft>
              <a:buSzPts val="1800"/>
              <a:buChar char="•"/>
            </a:pPr>
            <a:r>
              <a:rPr lang="en-US" sz="1600" b="1" dirty="0"/>
              <a:t>The lowest-cost energy resource: </a:t>
            </a:r>
            <a:r>
              <a:rPr lang="en-US" sz="1600" dirty="0"/>
              <a:t> Reducing demand is consistently cheaper than building new generation. Every megawatt avoided saves ratepayers from decades of capital, fuel, and maintenance costs.</a:t>
            </a:r>
            <a:br>
              <a:rPr lang="en-US" sz="1600" dirty="0"/>
            </a:br>
            <a:r>
              <a:rPr lang="en-US" sz="900" dirty="0"/>
              <a:t> </a:t>
            </a:r>
            <a:endParaRPr sz="1800" dirty="0"/>
          </a:p>
          <a:p>
            <a:pPr marL="457200" lvl="0" indent="-342900" algn="l" rtl="0">
              <a:spcBef>
                <a:spcPts val="0"/>
              </a:spcBef>
              <a:spcAft>
                <a:spcPts val="0"/>
              </a:spcAft>
              <a:buSzPts val="1800"/>
              <a:buChar char="•"/>
            </a:pPr>
            <a:r>
              <a:rPr lang="en-US" sz="1600" b="1" dirty="0"/>
              <a:t>Cuts bills immediately and permanently: </a:t>
            </a:r>
            <a:r>
              <a:rPr lang="en-US" sz="1600" dirty="0"/>
              <a:t>Energy efficiency and demand response lower monthly bills for households and businesses, especially during winter peaks that drive system costs.</a:t>
            </a:r>
          </a:p>
          <a:p>
            <a:pPr marL="457200" lvl="0" indent="-342900" algn="l" rtl="0">
              <a:spcBef>
                <a:spcPts val="0"/>
              </a:spcBef>
              <a:spcAft>
                <a:spcPts val="0"/>
              </a:spcAft>
              <a:buSzPts val="1800"/>
              <a:buChar char="•"/>
            </a:pPr>
            <a:endParaRPr sz="900" dirty="0"/>
          </a:p>
          <a:p>
            <a:pPr marL="457200" lvl="0" indent="-342900" algn="l" rtl="0">
              <a:spcBef>
                <a:spcPts val="0"/>
              </a:spcBef>
              <a:spcAft>
                <a:spcPts val="0"/>
              </a:spcAft>
              <a:buSzPts val="1800"/>
              <a:buChar char="•"/>
            </a:pPr>
            <a:r>
              <a:rPr lang="en-US" sz="1600" b="1" dirty="0"/>
              <a:t>Directly reduces peak demand: </a:t>
            </a:r>
            <a:r>
              <a:rPr lang="en-US" sz="1600" dirty="0"/>
              <a:t>DSM targets the exact problem RIGS is meant to solve: short, extreme peak events. Peak shaving avoids expensive infrastructure built for only a few hours per year.</a:t>
            </a:r>
          </a:p>
          <a:p>
            <a:pPr marL="457200" lvl="0" indent="-342900" algn="l" rtl="0">
              <a:spcBef>
                <a:spcPts val="0"/>
              </a:spcBef>
              <a:spcAft>
                <a:spcPts val="0"/>
              </a:spcAft>
              <a:buSzPts val="1800"/>
              <a:buChar char="•"/>
            </a:pPr>
            <a:endParaRPr sz="900" dirty="0"/>
          </a:p>
          <a:p>
            <a:pPr marL="457200" lvl="0" indent="-342900" algn="l" rtl="0">
              <a:spcBef>
                <a:spcPts val="0"/>
              </a:spcBef>
              <a:spcAft>
                <a:spcPts val="0"/>
              </a:spcAft>
              <a:buSzPts val="1800"/>
              <a:buChar char="•"/>
            </a:pPr>
            <a:r>
              <a:rPr lang="en-US" sz="1600" b="1" dirty="0"/>
              <a:t>Reduces emissions without new fossil fuel infrastructure:</a:t>
            </a:r>
            <a:r>
              <a:rPr lang="en-US" sz="1600" dirty="0"/>
              <a:t> Lower demand means less gas, oil, and coal generation, cutting emissions while supporting climate targets.</a:t>
            </a:r>
          </a:p>
          <a:p>
            <a:pPr marL="457200" lvl="0" indent="-342900" algn="l" rtl="0">
              <a:spcBef>
                <a:spcPts val="0"/>
              </a:spcBef>
              <a:spcAft>
                <a:spcPts val="0"/>
              </a:spcAft>
              <a:buSzPts val="1800"/>
              <a:buChar char="•"/>
            </a:pPr>
            <a:endParaRPr sz="900" dirty="0"/>
          </a:p>
          <a:p>
            <a:pPr marL="457200" lvl="0" indent="-342900" algn="l" rtl="0">
              <a:spcBef>
                <a:spcPts val="0"/>
              </a:spcBef>
              <a:spcAft>
                <a:spcPts val="0"/>
              </a:spcAft>
              <a:buSzPts val="1800"/>
              <a:buChar char="•"/>
            </a:pPr>
            <a:r>
              <a:rPr lang="en-US" sz="1600" b="1" dirty="0"/>
              <a:t>Faster to deploy than new power plants: </a:t>
            </a:r>
            <a:r>
              <a:rPr lang="en-US" sz="1600" dirty="0"/>
              <a:t>Programs like smart thermostats, load shifting, and efficiency upgrades can be rolled out in months, not years.</a:t>
            </a:r>
          </a:p>
          <a:p>
            <a:pPr marL="457200" lvl="0" indent="-342900" algn="l" rtl="0">
              <a:spcBef>
                <a:spcPts val="0"/>
              </a:spcBef>
              <a:spcAft>
                <a:spcPts val="0"/>
              </a:spcAft>
              <a:buSzPts val="1800"/>
              <a:buChar char="•"/>
            </a:pPr>
            <a:endParaRPr sz="900" dirty="0"/>
          </a:p>
          <a:p>
            <a:pPr marL="457200" lvl="0" indent="-342900" algn="l" rtl="0">
              <a:spcBef>
                <a:spcPts val="0"/>
              </a:spcBef>
              <a:spcAft>
                <a:spcPts val="0"/>
              </a:spcAft>
              <a:buSzPts val="1800"/>
              <a:buChar char="•"/>
            </a:pPr>
            <a:r>
              <a:rPr lang="en-US" sz="1600" b="1" dirty="0"/>
              <a:t>Keeps money in New Brunswick:</a:t>
            </a:r>
            <a:r>
              <a:rPr lang="en-US" sz="1600" dirty="0"/>
              <a:t> DSM investments support local contractors, installers, and communities instead of sending ratepayer dollars to out-of-province or foreign energy companies.</a:t>
            </a:r>
          </a:p>
          <a:p>
            <a:pPr marL="457200" lvl="0" indent="-342900" algn="l" rtl="0">
              <a:spcBef>
                <a:spcPts val="0"/>
              </a:spcBef>
              <a:spcAft>
                <a:spcPts val="0"/>
              </a:spcAft>
              <a:buSzPts val="1800"/>
              <a:buChar char="•"/>
            </a:pPr>
            <a:endParaRPr sz="900" dirty="0"/>
          </a:p>
          <a:p>
            <a:pPr marL="457200" lvl="0" indent="-342900" algn="l" rtl="0">
              <a:spcBef>
                <a:spcPts val="0"/>
              </a:spcBef>
              <a:spcAft>
                <a:spcPts val="0"/>
              </a:spcAft>
              <a:buSzPts val="1800"/>
              <a:buChar char="•"/>
            </a:pPr>
            <a:r>
              <a:rPr lang="en-US" sz="1600" b="1" dirty="0"/>
              <a:t>Improves energy security and resilience:</a:t>
            </a:r>
            <a:r>
              <a:rPr lang="en-US" sz="1600" dirty="0"/>
              <a:t> A flexible, responsive grid with active customers is more resilient to extreme weather, fuel supply shocks, and market volatility.</a:t>
            </a:r>
          </a:p>
          <a:p>
            <a:pPr marL="457200" lvl="0" indent="-342900" algn="l" rtl="0">
              <a:spcBef>
                <a:spcPts val="0"/>
              </a:spcBef>
              <a:spcAft>
                <a:spcPts val="0"/>
              </a:spcAft>
              <a:buSzPts val="1800"/>
              <a:buChar char="•"/>
            </a:pPr>
            <a:endParaRPr sz="900" dirty="0"/>
          </a:p>
          <a:p>
            <a:pPr marL="457200" lvl="0" indent="-342900" algn="l" rtl="0">
              <a:spcBef>
                <a:spcPts val="0"/>
              </a:spcBef>
              <a:spcAft>
                <a:spcPts val="0"/>
              </a:spcAft>
              <a:buSzPts val="1800"/>
              <a:buChar char="•"/>
            </a:pPr>
            <a:r>
              <a:rPr lang="en-US" sz="1600" b="1" dirty="0"/>
              <a:t>Scalable and adaptable:</a:t>
            </a:r>
            <a:r>
              <a:rPr lang="en-US" sz="1600" dirty="0"/>
              <a:t> DSM can grow over time, adjust to real demand trends, and be combined with renewables and storage, unlike a 25-year fossil contract.</a:t>
            </a:r>
            <a:endParaRPr sz="1600" b="1" dirty="0"/>
          </a:p>
        </p:txBody>
      </p:sp>
      <p:pic>
        <p:nvPicPr>
          <p:cNvPr id="375" name="Google Shape;375;g3b85162b21c_0_86"/>
          <p:cNvPicPr preferRelativeResize="0"/>
          <p:nvPr/>
        </p:nvPicPr>
        <p:blipFill>
          <a:blip r:embed="rId4">
            <a:alphaModFix/>
          </a:blip>
          <a:stretch>
            <a:fillRect/>
          </a:stretch>
        </p:blipFill>
        <p:spPr>
          <a:xfrm>
            <a:off x="2956895" y="5327281"/>
            <a:ext cx="6191250" cy="1266825"/>
          </a:xfrm>
          <a:prstGeom prst="rect">
            <a:avLst/>
          </a:prstGeom>
          <a:solidFill>
            <a:schemeClr val="lt1"/>
          </a:solidFill>
          <a:ln>
            <a:noFill/>
          </a:ln>
        </p:spPr>
      </p:pic>
      <p:sp>
        <p:nvSpPr>
          <p:cNvPr id="376" name="Google Shape;376;g3b85162b21c_0_86"/>
          <p:cNvSpPr txBox="1"/>
          <p:nvPr/>
        </p:nvSpPr>
        <p:spPr>
          <a:xfrm>
            <a:off x="101609" y="6525417"/>
            <a:ext cx="10177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Dunsky Energy and Climate, prepared for NB Power: New Brunswick Demand Side Management Potential Study Volume 1 – Results (Final)</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 name="Google Shape;383;p20"/>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20"/>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5" name="Google Shape;385;p20"/>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 name="Google Shape;386;p20"/>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100"/>
              <a:buFont typeface="Play"/>
              <a:buNone/>
            </a:pPr>
            <a:r>
              <a:rPr lang="en-US" sz="3100">
                <a:solidFill>
                  <a:srgbClr val="FFFFFF"/>
                </a:solidFill>
              </a:rPr>
              <a:t>Are there other alternatives to RIGS? - Batteries</a:t>
            </a:r>
            <a:endParaRPr sz="3100">
              <a:solidFill>
                <a:srgbClr val="FFFFFF"/>
              </a:solidFill>
            </a:endParaRPr>
          </a:p>
        </p:txBody>
      </p:sp>
      <p:pic>
        <p:nvPicPr>
          <p:cNvPr id="387" name="Google Shape;387;p20"/>
          <p:cNvPicPr preferRelativeResize="0"/>
          <p:nvPr/>
        </p:nvPicPr>
        <p:blipFill rotWithShape="1">
          <a:blip r:embed="rId3">
            <a:alphaModFix/>
          </a:blip>
          <a:srcRect/>
          <a:stretch/>
        </p:blipFill>
        <p:spPr>
          <a:xfrm>
            <a:off x="9792965" y="5825649"/>
            <a:ext cx="2450804" cy="1115665"/>
          </a:xfrm>
          <a:prstGeom prst="rect">
            <a:avLst/>
          </a:prstGeom>
          <a:noFill/>
          <a:ln>
            <a:noFill/>
          </a:ln>
        </p:spPr>
      </p:pic>
      <p:sp>
        <p:nvSpPr>
          <p:cNvPr id="388" name="Google Shape;388;p20"/>
          <p:cNvSpPr/>
          <p:nvPr/>
        </p:nvSpPr>
        <p:spPr>
          <a:xfrm>
            <a:off x="397620" y="3648528"/>
            <a:ext cx="11575305" cy="807853"/>
          </a:xfrm>
          <a:prstGeom prst="rect">
            <a:avLst/>
          </a:prstGeom>
          <a:solidFill>
            <a:srgbClr val="FFFFFF"/>
          </a:solidFill>
          <a:ln>
            <a:noFill/>
          </a:ln>
        </p:spPr>
        <p:txBody>
          <a:bodyPr spcFirstLastPara="1" wrap="square" lIns="0" tIns="63475" rIns="0" bIns="126950" anchor="ctr" anchorCtr="0">
            <a:spAutoFit/>
          </a:bodyPr>
          <a:lstStyle/>
          <a:p>
            <a:pPr marL="0" marR="0" lvl="0" indent="0" algn="l" rtl="0">
              <a:lnSpc>
                <a:spcPct val="100000"/>
              </a:lnSpc>
              <a:spcBef>
                <a:spcPts val="0"/>
              </a:spcBef>
              <a:spcAft>
                <a:spcPts val="0"/>
              </a:spcAft>
              <a:buClr>
                <a:schemeClr val="dk1"/>
              </a:buClr>
              <a:buSzPts val="4000"/>
              <a:buFont typeface="Arial"/>
              <a:buNone/>
            </a:pPr>
            <a:endParaRPr sz="4000" b="0" i="0" u="none" strike="noStrike" cap="none">
              <a:solidFill>
                <a:schemeClr val="dk1"/>
              </a:solidFill>
              <a:latin typeface="Arial"/>
              <a:ea typeface="Arial"/>
              <a:cs typeface="Arial"/>
              <a:sym typeface="Arial"/>
            </a:endParaRPr>
          </a:p>
        </p:txBody>
      </p:sp>
      <p:sp>
        <p:nvSpPr>
          <p:cNvPr id="389" name="Google Shape;389;p20"/>
          <p:cNvSpPr txBox="1">
            <a:spLocks noGrp="1"/>
          </p:cNvSpPr>
          <p:nvPr>
            <p:ph type="body" idx="1"/>
          </p:nvPr>
        </p:nvSpPr>
        <p:spPr>
          <a:xfrm>
            <a:off x="566864" y="1786204"/>
            <a:ext cx="11319600" cy="41661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1"/>
              </a:buClr>
              <a:buSzPts val="2000"/>
              <a:buNone/>
            </a:pPr>
            <a:r>
              <a:rPr lang="en-US" sz="2000" b="1" dirty="0"/>
              <a:t>Battery Energy Storage Systems (BESS) Is Better Than RIGS</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Faster</a:t>
            </a:r>
            <a:r>
              <a:rPr lang="en-US" sz="2000" dirty="0"/>
              <a:t>: Batteries respond in milliseconds — gas turbines take minutes</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Cleaner</a:t>
            </a:r>
            <a:r>
              <a:rPr lang="en-US" sz="2000" dirty="0"/>
              <a:t>: Almost zero emissions vs. 25+ years of fossil fuel from RIGS</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Flexible</a:t>
            </a:r>
            <a:r>
              <a:rPr lang="en-US" sz="2000" dirty="0"/>
              <a:t>: Modular, scalable, and relocatable — unlike fixed gas infrastructure</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Cheaper over time</a:t>
            </a:r>
            <a:r>
              <a:rPr lang="en-US" sz="2000" dirty="0"/>
              <a:t>: No fuel costs, low maintenance, and falling battery prices</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Smarter</a:t>
            </a:r>
            <a:r>
              <a:rPr lang="en-US" sz="2000" dirty="0"/>
              <a:t>: Supports renewables, enables demand response, and grid automation</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Canadian-made</a:t>
            </a:r>
            <a:r>
              <a:rPr lang="en-US" sz="2000" dirty="0"/>
              <a:t>: Built by Canadian firms, supporting local jobs and innovation</a:t>
            </a:r>
            <a:endParaRPr dirty="0"/>
          </a:p>
          <a:p>
            <a:pPr marL="0" lvl="0" indent="0" algn="l" rtl="0">
              <a:lnSpc>
                <a:spcPct val="90000"/>
              </a:lnSpc>
              <a:spcBef>
                <a:spcPts val="1000"/>
              </a:spcBef>
              <a:spcAft>
                <a:spcPts val="0"/>
              </a:spcAft>
              <a:buClr>
                <a:schemeClr val="dk1"/>
              </a:buClr>
              <a:buSzPts val="2000"/>
              <a:buNone/>
            </a:pPr>
            <a:r>
              <a:rPr lang="en-US" sz="2000" dirty="0"/>
              <a:t>📈 </a:t>
            </a:r>
            <a:r>
              <a:rPr lang="en-US" sz="2000" b="1" dirty="0"/>
              <a:t>Future-proof</a:t>
            </a:r>
            <a:r>
              <a:rPr lang="en-US" sz="2000" dirty="0"/>
              <a:t>: Aligns with NB’s net-zero 2035 goal — RIGS locks in fossil dependence until 2050+ and risks $1.4Billion stranded asset risk</a:t>
            </a:r>
            <a:endParaRPr dirty="0"/>
          </a:p>
          <a:p>
            <a:pPr marL="0" lvl="0" indent="0" algn="l" rtl="0">
              <a:lnSpc>
                <a:spcPct val="90000"/>
              </a:lnSpc>
              <a:spcBef>
                <a:spcPts val="1000"/>
              </a:spcBef>
              <a:spcAft>
                <a:spcPts val="0"/>
              </a:spcAft>
              <a:buClr>
                <a:srgbClr val="FF0000"/>
              </a:buClr>
              <a:buSzPts val="2000"/>
              <a:buNone/>
            </a:pPr>
            <a:r>
              <a:rPr lang="en-US" sz="2000" b="1" dirty="0">
                <a:solidFill>
                  <a:srgbClr val="FF0000"/>
                </a:solidFill>
              </a:rPr>
              <a:t>Bottom line:</a:t>
            </a:r>
            <a:r>
              <a:rPr lang="en-US" sz="2000" dirty="0">
                <a:solidFill>
                  <a:srgbClr val="FF0000"/>
                </a:solidFill>
              </a:rPr>
              <a:t> Batteries do everything RIGS claims to — but faster, cleaner, and with no long-term climate cost.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Google Shape;395;g3b85162b21c_0_47"/>
          <p:cNvSpPr/>
          <p:nvPr/>
        </p:nvSpPr>
        <p:spPr>
          <a:xfrm flipH="1">
            <a:off x="0" y="0"/>
            <a:ext cx="12192000" cy="1575900"/>
          </a:xfrm>
          <a:prstGeom prst="rect">
            <a:avLst/>
          </a:prstGeom>
          <a:gradFill>
            <a:gsLst>
              <a:gs pos="0">
                <a:srgbClr val="000000">
                  <a:alpha val="95686"/>
                </a:srgbClr>
              </a:gs>
              <a:gs pos="100000">
                <a:srgbClr val="0F4861"/>
              </a:gs>
            </a:gsLst>
            <a:lin ang="84001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6" name="Google Shape;396;g3b85162b21c_0_47"/>
          <p:cNvSpPr/>
          <p:nvPr/>
        </p:nvSpPr>
        <p:spPr>
          <a:xfrm rot="10800000" flipH="1">
            <a:off x="8128857" y="-88"/>
            <a:ext cx="4063200" cy="1576500"/>
          </a:xfrm>
          <a:prstGeom prst="rect">
            <a:avLst/>
          </a:prstGeom>
          <a:gradFill>
            <a:gsLst>
              <a:gs pos="0">
                <a:srgbClr val="0A3041">
                  <a:alpha val="67843"/>
                </a:srgbClr>
              </a:gs>
              <a:gs pos="19000">
                <a:srgbClr val="0A3041">
                  <a:alpha val="67843"/>
                </a:srgbClr>
              </a:gs>
              <a:gs pos="100000">
                <a:srgbClr val="156082">
                  <a:alpha val="78823"/>
                </a:srgbClr>
              </a:gs>
            </a:gsLst>
            <a:lin ang="1920016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7" name="Google Shape;397;g3b85162b21c_0_47"/>
          <p:cNvSpPr/>
          <p:nvPr/>
        </p:nvSpPr>
        <p:spPr>
          <a:xfrm rot="5400000">
            <a:off x="5307751" y="-5307750"/>
            <a:ext cx="1576500" cy="12192000"/>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 name="Google Shape;398;g3b85162b21c_0_47"/>
          <p:cNvSpPr txBox="1">
            <a:spLocks noGrp="1"/>
          </p:cNvSpPr>
          <p:nvPr>
            <p:ph type="title"/>
          </p:nvPr>
        </p:nvSpPr>
        <p:spPr>
          <a:xfrm>
            <a:off x="1371597" y="348865"/>
            <a:ext cx="10044000" cy="87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100"/>
              <a:buFont typeface="Play"/>
              <a:buNone/>
            </a:pPr>
            <a:r>
              <a:rPr lang="en-US" sz="3100">
                <a:solidFill>
                  <a:srgbClr val="FFFFFF"/>
                </a:solidFill>
              </a:rPr>
              <a:t>Overview of recent utility-scale BESS projects in Canada</a:t>
            </a:r>
            <a:endParaRPr sz="3100">
              <a:solidFill>
                <a:srgbClr val="FFFFFF"/>
              </a:solidFill>
            </a:endParaRPr>
          </a:p>
        </p:txBody>
      </p:sp>
      <p:pic>
        <p:nvPicPr>
          <p:cNvPr id="399" name="Google Shape;399;g3b85162b21c_0_47"/>
          <p:cNvPicPr preferRelativeResize="0"/>
          <p:nvPr/>
        </p:nvPicPr>
        <p:blipFill rotWithShape="1">
          <a:blip r:embed="rId3">
            <a:alphaModFix/>
          </a:blip>
          <a:srcRect/>
          <a:stretch/>
        </p:blipFill>
        <p:spPr>
          <a:xfrm>
            <a:off x="9792965" y="5825649"/>
            <a:ext cx="2450804" cy="1115665"/>
          </a:xfrm>
          <a:prstGeom prst="rect">
            <a:avLst/>
          </a:prstGeom>
          <a:noFill/>
          <a:ln>
            <a:noFill/>
          </a:ln>
        </p:spPr>
      </p:pic>
      <p:pic>
        <p:nvPicPr>
          <p:cNvPr id="400" name="Google Shape;400;g3b85162b21c_0_47"/>
          <p:cNvPicPr preferRelativeResize="0"/>
          <p:nvPr/>
        </p:nvPicPr>
        <p:blipFill>
          <a:blip r:embed="rId4">
            <a:alphaModFix/>
          </a:blip>
          <a:stretch>
            <a:fillRect/>
          </a:stretch>
        </p:blipFill>
        <p:spPr>
          <a:xfrm>
            <a:off x="104325" y="1575888"/>
            <a:ext cx="7543800" cy="5095875"/>
          </a:xfrm>
          <a:prstGeom prst="rect">
            <a:avLst/>
          </a:prstGeom>
          <a:noFill/>
          <a:ln>
            <a:noFill/>
          </a:ln>
        </p:spPr>
      </p:pic>
      <p:sp>
        <p:nvSpPr>
          <p:cNvPr id="401" name="Google Shape;401;g3b85162b21c_0_47"/>
          <p:cNvSpPr txBox="1"/>
          <p:nvPr/>
        </p:nvSpPr>
        <p:spPr>
          <a:xfrm>
            <a:off x="324675" y="6528450"/>
            <a:ext cx="9866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CCNB’s: Expert Evidence in New Brunswick’s Energy and Utilities Board (EUB) Matter EL-002-2025. Written By Toby Couture</a:t>
            </a:r>
            <a:endParaRPr sz="1200">
              <a:solidFill>
                <a:schemeClr val="dk1"/>
              </a:solidFill>
            </a:endParaRPr>
          </a:p>
        </p:txBody>
      </p:sp>
      <p:sp>
        <p:nvSpPr>
          <p:cNvPr id="402" name="Google Shape;402;g3b85162b21c_0_47"/>
          <p:cNvSpPr txBox="1"/>
          <p:nvPr/>
        </p:nvSpPr>
        <p:spPr>
          <a:xfrm>
            <a:off x="7765775" y="1643275"/>
            <a:ext cx="4273800" cy="30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rPr>
              <a:t>Initially estimated at $800 million in 2023, the total capital cost came in around $700 million upon completion and completed ahead of schedule.</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n-US" sz="1800" dirty="0">
                <a:solidFill>
                  <a:schemeClr val="dk1"/>
                </a:solidFill>
              </a:rPr>
              <a:t>Received financing:</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dirty="0">
                <a:solidFill>
                  <a:schemeClr val="dk1"/>
                </a:solidFill>
              </a:rPr>
              <a:t>Canadian Infrastructure Bank provided $170 million</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dirty="0">
                <a:solidFill>
                  <a:schemeClr val="dk1"/>
                </a:solidFill>
              </a:rPr>
              <a:t>Natural Resources Canada provided $50 million through Smart Renewables and Electrification Pathways (SREP program)</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dirty="0">
                <a:solidFill>
                  <a:schemeClr val="dk1"/>
                </a:solidFill>
              </a:rPr>
              <a:t>Federal Investment Tax Credit: up to 15% of capital cost ($100-120 million) as a refundable credit</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dirty="0">
                <a:solidFill>
                  <a:schemeClr val="dk1"/>
                </a:solidFill>
              </a:rPr>
              <a:t>Equity Funding from partners</a:t>
            </a:r>
            <a:endParaRPr sz="1800" dirty="0">
              <a:solidFill>
                <a:schemeClr val="dk1"/>
              </a:solidFill>
            </a:endParaRPr>
          </a:p>
        </p:txBody>
      </p:sp>
      <p:sp>
        <p:nvSpPr>
          <p:cNvPr id="2" name="Rectangle 1">
            <a:extLst>
              <a:ext uri="{FF2B5EF4-FFF2-40B4-BE49-F238E27FC236}">
                <a16:creationId xmlns:a16="http://schemas.microsoft.com/office/drawing/2014/main" id="{48771B8C-4BDF-331F-0953-8A8055554D92}"/>
              </a:ext>
            </a:extLst>
          </p:cNvPr>
          <p:cNvSpPr/>
          <p:nvPr/>
        </p:nvSpPr>
        <p:spPr>
          <a:xfrm>
            <a:off x="166255" y="5428850"/>
            <a:ext cx="7391932" cy="1056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BD92B37-6B62-C6FE-86B0-61E800769E98}"/>
              </a:ext>
            </a:extLst>
          </p:cNvPr>
          <p:cNvCxnSpPr/>
          <p:nvPr/>
        </p:nvCxnSpPr>
        <p:spPr>
          <a:xfrm flipV="1">
            <a:off x="7564581" y="1899138"/>
            <a:ext cx="207588" cy="3536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a:extLst>
            <a:ext uri="{FF2B5EF4-FFF2-40B4-BE49-F238E27FC236}">
              <a16:creationId xmlns:a16="http://schemas.microsoft.com/office/drawing/2014/main" id="{A1150BD0-DDF1-AA4C-6D84-D4F31A81A4C2}"/>
            </a:ext>
          </a:extLst>
        </p:cNvPr>
        <p:cNvGrpSpPr/>
        <p:nvPr/>
      </p:nvGrpSpPr>
      <p:grpSpPr>
        <a:xfrm>
          <a:off x="0" y="0"/>
          <a:ext cx="0" cy="0"/>
          <a:chOff x="0" y="0"/>
          <a:chExt cx="0" cy="0"/>
        </a:xfrm>
      </p:grpSpPr>
      <p:sp>
        <p:nvSpPr>
          <p:cNvPr id="395" name="Google Shape;395;g3b85162b21c_0_47">
            <a:extLst>
              <a:ext uri="{FF2B5EF4-FFF2-40B4-BE49-F238E27FC236}">
                <a16:creationId xmlns:a16="http://schemas.microsoft.com/office/drawing/2014/main" id="{79A268B9-4ECE-A194-E75B-611CC452783A}"/>
              </a:ext>
            </a:extLst>
          </p:cNvPr>
          <p:cNvSpPr/>
          <p:nvPr/>
        </p:nvSpPr>
        <p:spPr>
          <a:xfrm flipH="1">
            <a:off x="0" y="0"/>
            <a:ext cx="12192000" cy="1575900"/>
          </a:xfrm>
          <a:prstGeom prst="rect">
            <a:avLst/>
          </a:prstGeom>
          <a:gradFill>
            <a:gsLst>
              <a:gs pos="0">
                <a:srgbClr val="000000">
                  <a:alpha val="95686"/>
                </a:srgbClr>
              </a:gs>
              <a:gs pos="100000">
                <a:srgbClr val="0F4861"/>
              </a:gs>
            </a:gsLst>
            <a:lin ang="84001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6" name="Google Shape;396;g3b85162b21c_0_47">
            <a:extLst>
              <a:ext uri="{FF2B5EF4-FFF2-40B4-BE49-F238E27FC236}">
                <a16:creationId xmlns:a16="http://schemas.microsoft.com/office/drawing/2014/main" id="{8EC0A90F-42F7-7D9F-796F-2FC466E5770C}"/>
              </a:ext>
            </a:extLst>
          </p:cNvPr>
          <p:cNvSpPr/>
          <p:nvPr/>
        </p:nvSpPr>
        <p:spPr>
          <a:xfrm rot="10800000" flipH="1">
            <a:off x="8128857" y="-88"/>
            <a:ext cx="4063200" cy="1576500"/>
          </a:xfrm>
          <a:prstGeom prst="rect">
            <a:avLst/>
          </a:prstGeom>
          <a:gradFill>
            <a:gsLst>
              <a:gs pos="0">
                <a:srgbClr val="0A3041">
                  <a:alpha val="67843"/>
                </a:srgbClr>
              </a:gs>
              <a:gs pos="19000">
                <a:srgbClr val="0A3041">
                  <a:alpha val="67843"/>
                </a:srgbClr>
              </a:gs>
              <a:gs pos="100000">
                <a:srgbClr val="156082">
                  <a:alpha val="78823"/>
                </a:srgbClr>
              </a:gs>
            </a:gsLst>
            <a:lin ang="1920016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7" name="Google Shape;397;g3b85162b21c_0_47">
            <a:extLst>
              <a:ext uri="{FF2B5EF4-FFF2-40B4-BE49-F238E27FC236}">
                <a16:creationId xmlns:a16="http://schemas.microsoft.com/office/drawing/2014/main" id="{9D3F5A79-142F-9486-D2B2-8094DEE95832}"/>
              </a:ext>
            </a:extLst>
          </p:cNvPr>
          <p:cNvSpPr/>
          <p:nvPr/>
        </p:nvSpPr>
        <p:spPr>
          <a:xfrm rot="5400000">
            <a:off x="5307751" y="-5307750"/>
            <a:ext cx="1576500" cy="12192000"/>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 name="Google Shape;398;g3b85162b21c_0_47">
            <a:extLst>
              <a:ext uri="{FF2B5EF4-FFF2-40B4-BE49-F238E27FC236}">
                <a16:creationId xmlns:a16="http://schemas.microsoft.com/office/drawing/2014/main" id="{DEB669DA-2768-C64D-A264-A2C66BF75819}"/>
              </a:ext>
            </a:extLst>
          </p:cNvPr>
          <p:cNvSpPr txBox="1">
            <a:spLocks noGrp="1"/>
          </p:cNvSpPr>
          <p:nvPr>
            <p:ph type="title"/>
          </p:nvPr>
        </p:nvSpPr>
        <p:spPr>
          <a:xfrm>
            <a:off x="1371597" y="348865"/>
            <a:ext cx="10044000" cy="87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100"/>
              <a:buFont typeface="Play"/>
              <a:buNone/>
            </a:pPr>
            <a:r>
              <a:rPr lang="en-US" sz="3100" dirty="0" err="1">
                <a:solidFill>
                  <a:srgbClr val="FFFFFF"/>
                </a:solidFill>
              </a:rPr>
              <a:t>NRStor</a:t>
            </a:r>
            <a:r>
              <a:rPr lang="en-US" sz="3100" dirty="0">
                <a:solidFill>
                  <a:srgbClr val="FFFFFF"/>
                </a:solidFill>
              </a:rPr>
              <a:t> proposal in PEI – a very similar case to NB</a:t>
            </a:r>
            <a:endParaRPr sz="3100" dirty="0">
              <a:solidFill>
                <a:srgbClr val="FFFFFF"/>
              </a:solidFill>
            </a:endParaRPr>
          </a:p>
        </p:txBody>
      </p:sp>
      <p:pic>
        <p:nvPicPr>
          <p:cNvPr id="399" name="Google Shape;399;g3b85162b21c_0_47">
            <a:extLst>
              <a:ext uri="{FF2B5EF4-FFF2-40B4-BE49-F238E27FC236}">
                <a16:creationId xmlns:a16="http://schemas.microsoft.com/office/drawing/2014/main" id="{48788211-24BA-92A5-1B98-AC113A5C35C3}"/>
              </a:ext>
            </a:extLst>
          </p:cNvPr>
          <p:cNvPicPr preferRelativeResize="0"/>
          <p:nvPr/>
        </p:nvPicPr>
        <p:blipFill rotWithShape="1">
          <a:blip r:embed="rId3">
            <a:alphaModFix/>
          </a:blip>
          <a:srcRect/>
          <a:stretch/>
        </p:blipFill>
        <p:spPr>
          <a:xfrm>
            <a:off x="9792965" y="5825649"/>
            <a:ext cx="2450804" cy="1115665"/>
          </a:xfrm>
          <a:prstGeom prst="rect">
            <a:avLst/>
          </a:prstGeom>
          <a:noFill/>
          <a:ln>
            <a:noFill/>
          </a:ln>
        </p:spPr>
      </p:pic>
      <p:sp>
        <p:nvSpPr>
          <p:cNvPr id="401" name="Google Shape;401;g3b85162b21c_0_47">
            <a:extLst>
              <a:ext uri="{FF2B5EF4-FFF2-40B4-BE49-F238E27FC236}">
                <a16:creationId xmlns:a16="http://schemas.microsoft.com/office/drawing/2014/main" id="{D408B17E-B928-5F11-1D30-108A8B4CB2C3}"/>
              </a:ext>
            </a:extLst>
          </p:cNvPr>
          <p:cNvSpPr txBox="1"/>
          <p:nvPr/>
        </p:nvSpPr>
        <p:spPr>
          <a:xfrm>
            <a:off x="294057" y="6229685"/>
            <a:ext cx="9866400" cy="369302"/>
          </a:xfrm>
          <a:prstGeom prst="rect">
            <a:avLst/>
          </a:prstGeom>
          <a:noFill/>
          <a:ln>
            <a:noFill/>
          </a:ln>
        </p:spPr>
        <p:txBody>
          <a:bodyPr spcFirstLastPara="1" wrap="square" lIns="91425" tIns="91425" rIns="91425" bIns="91425" anchor="t" anchorCtr="0">
            <a:spAutoFit/>
          </a:bodyPr>
          <a:lstStyle/>
          <a:p>
            <a:pPr lvl="0"/>
            <a:r>
              <a:rPr lang="en-US" sz="1200" dirty="0" err="1">
                <a:solidFill>
                  <a:schemeClr val="dk1"/>
                </a:solidFill>
              </a:rPr>
              <a:t>NRStor</a:t>
            </a:r>
            <a:r>
              <a:rPr lang="en-US" sz="1200" dirty="0">
                <a:solidFill>
                  <a:schemeClr val="dk1"/>
                </a:solidFill>
              </a:rPr>
              <a:t> Presentation to PEI </a:t>
            </a:r>
            <a:r>
              <a:rPr lang="en-US" sz="1200" dirty="0"/>
              <a:t>Standing Committee on Natural Resources and Environmental Sustainability, January 26</a:t>
            </a:r>
            <a:endParaRPr sz="1200" dirty="0">
              <a:solidFill>
                <a:schemeClr val="dk1"/>
              </a:solidFill>
            </a:endParaRPr>
          </a:p>
        </p:txBody>
      </p:sp>
      <p:pic>
        <p:nvPicPr>
          <p:cNvPr id="5" name="Picture 4">
            <a:extLst>
              <a:ext uri="{FF2B5EF4-FFF2-40B4-BE49-F238E27FC236}">
                <a16:creationId xmlns:a16="http://schemas.microsoft.com/office/drawing/2014/main" id="{D980A742-79A9-2ED3-333B-3F703C7423A7}"/>
              </a:ext>
            </a:extLst>
          </p:cNvPr>
          <p:cNvPicPr>
            <a:picLocks noChangeAspect="1"/>
          </p:cNvPicPr>
          <p:nvPr/>
        </p:nvPicPr>
        <p:blipFill>
          <a:blip r:embed="rId4"/>
          <a:stretch>
            <a:fillRect/>
          </a:stretch>
        </p:blipFill>
        <p:spPr>
          <a:xfrm>
            <a:off x="294057" y="1623032"/>
            <a:ext cx="6844788" cy="4560121"/>
          </a:xfrm>
          <a:prstGeom prst="rect">
            <a:avLst/>
          </a:prstGeom>
        </p:spPr>
      </p:pic>
      <p:sp>
        <p:nvSpPr>
          <p:cNvPr id="6" name="TextBox 5">
            <a:extLst>
              <a:ext uri="{FF2B5EF4-FFF2-40B4-BE49-F238E27FC236}">
                <a16:creationId xmlns:a16="http://schemas.microsoft.com/office/drawing/2014/main" id="{4FB2FAA4-5DD1-5506-0981-2CB557C5F821}"/>
              </a:ext>
            </a:extLst>
          </p:cNvPr>
          <p:cNvSpPr txBox="1"/>
          <p:nvPr/>
        </p:nvSpPr>
        <p:spPr>
          <a:xfrm>
            <a:off x="7138845" y="1744730"/>
            <a:ext cx="2933700" cy="1169551"/>
          </a:xfrm>
          <a:prstGeom prst="rect">
            <a:avLst/>
          </a:prstGeom>
          <a:noFill/>
        </p:spPr>
        <p:txBody>
          <a:bodyPr wrap="square" rtlCol="0">
            <a:spAutoFit/>
          </a:bodyPr>
          <a:lstStyle/>
          <a:p>
            <a:r>
              <a:rPr lang="en-US" b="1" u="sng" dirty="0"/>
              <a:t>Main difference from PEI to NB:</a:t>
            </a:r>
            <a:br>
              <a:rPr lang="en-US" b="1" u="sng" dirty="0"/>
            </a:br>
            <a:br>
              <a:rPr lang="en-US" dirty="0"/>
            </a:br>
            <a:r>
              <a:rPr lang="en-US" dirty="0"/>
              <a:t>NB is a </a:t>
            </a:r>
            <a:r>
              <a:rPr lang="en-US" u="sng" dirty="0"/>
              <a:t>500</a:t>
            </a:r>
            <a:r>
              <a:rPr lang="en-US" dirty="0"/>
              <a:t> MW proposal while PEI is a </a:t>
            </a:r>
            <a:r>
              <a:rPr lang="en-US" u="sng" dirty="0"/>
              <a:t>150</a:t>
            </a:r>
            <a:r>
              <a:rPr lang="en-US" dirty="0"/>
              <a:t> MW proposal</a:t>
            </a:r>
          </a:p>
          <a:p>
            <a:endParaRPr lang="en-US" dirty="0"/>
          </a:p>
        </p:txBody>
      </p:sp>
      <p:sp>
        <p:nvSpPr>
          <p:cNvPr id="7" name="Rectangle 6">
            <a:extLst>
              <a:ext uri="{FF2B5EF4-FFF2-40B4-BE49-F238E27FC236}">
                <a16:creationId xmlns:a16="http://schemas.microsoft.com/office/drawing/2014/main" id="{CEBA6E38-7131-8D30-5790-884EE096C4BF}"/>
              </a:ext>
            </a:extLst>
          </p:cNvPr>
          <p:cNvSpPr/>
          <p:nvPr/>
        </p:nvSpPr>
        <p:spPr>
          <a:xfrm>
            <a:off x="1593850" y="2260600"/>
            <a:ext cx="1035050" cy="30067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C5E6B7E-E94B-0C7B-BD6F-58A6E3C25320}"/>
              </a:ext>
            </a:extLst>
          </p:cNvPr>
          <p:cNvCxnSpPr>
            <a:cxnSpLocks/>
            <a:endCxn id="10" idx="1"/>
          </p:cNvCxnSpPr>
          <p:nvPr/>
        </p:nvCxnSpPr>
        <p:spPr>
          <a:xfrm flipV="1">
            <a:off x="2628900" y="3740379"/>
            <a:ext cx="4509945" cy="1538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38D978-BB66-3FA1-AD7A-0FDFBD215E75}"/>
              </a:ext>
            </a:extLst>
          </p:cNvPr>
          <p:cNvSpPr txBox="1"/>
          <p:nvPr/>
        </p:nvSpPr>
        <p:spPr>
          <a:xfrm>
            <a:off x="7138845" y="3586490"/>
            <a:ext cx="4045878" cy="307777"/>
          </a:xfrm>
          <a:prstGeom prst="rect">
            <a:avLst/>
          </a:prstGeom>
          <a:noFill/>
        </p:spPr>
        <p:txBody>
          <a:bodyPr wrap="square" rtlCol="0">
            <a:spAutoFit/>
          </a:bodyPr>
          <a:lstStyle/>
          <a:p>
            <a:r>
              <a:rPr lang="en-US" dirty="0"/>
              <a:t>All of the cost is burdened on ratepayers</a:t>
            </a:r>
          </a:p>
        </p:txBody>
      </p:sp>
      <p:sp>
        <p:nvSpPr>
          <p:cNvPr id="13" name="Rectangle 12">
            <a:extLst>
              <a:ext uri="{FF2B5EF4-FFF2-40B4-BE49-F238E27FC236}">
                <a16:creationId xmlns:a16="http://schemas.microsoft.com/office/drawing/2014/main" id="{E81CFBCE-7338-0487-CB78-B90935BD2345}"/>
              </a:ext>
            </a:extLst>
          </p:cNvPr>
          <p:cNvSpPr/>
          <p:nvPr/>
        </p:nvSpPr>
        <p:spPr>
          <a:xfrm>
            <a:off x="3438435" y="4635751"/>
            <a:ext cx="1035050" cy="67920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C0D4ABB-8FBB-8209-DAF5-5CE5F6749E83}"/>
              </a:ext>
            </a:extLst>
          </p:cNvPr>
          <p:cNvCxnSpPr>
            <a:cxnSpLocks/>
          </p:cNvCxnSpPr>
          <p:nvPr/>
        </p:nvCxnSpPr>
        <p:spPr>
          <a:xfrm flipV="1">
            <a:off x="4473485" y="4589219"/>
            <a:ext cx="2720057" cy="35734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6C1407-6F2E-2462-408A-7F5F8ED54170}"/>
              </a:ext>
            </a:extLst>
          </p:cNvPr>
          <p:cNvSpPr txBox="1"/>
          <p:nvPr/>
        </p:nvSpPr>
        <p:spPr>
          <a:xfrm>
            <a:off x="7264400" y="4452131"/>
            <a:ext cx="4495800" cy="523220"/>
          </a:xfrm>
          <a:prstGeom prst="rect">
            <a:avLst/>
          </a:prstGeom>
          <a:noFill/>
        </p:spPr>
        <p:txBody>
          <a:bodyPr wrap="square" rtlCol="0">
            <a:spAutoFit/>
          </a:bodyPr>
          <a:lstStyle/>
          <a:p>
            <a:r>
              <a:rPr lang="en-US" dirty="0"/>
              <a:t>Partial cost burdened on ratepayer, ratepayer relief with CIB, </a:t>
            </a:r>
            <a:r>
              <a:rPr lang="en-US" dirty="0" err="1"/>
              <a:t>NRCan</a:t>
            </a:r>
            <a:r>
              <a:rPr lang="en-US" dirty="0"/>
              <a:t>, and ITC’s!</a:t>
            </a:r>
          </a:p>
        </p:txBody>
      </p:sp>
    </p:spTree>
    <p:extLst>
      <p:ext uri="{BB962C8B-B14F-4D97-AF65-F5344CB8AC3E}">
        <p14:creationId xmlns:p14="http://schemas.microsoft.com/office/powerpoint/2010/main" val="33262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3b85162b21c_0_67"/>
          <p:cNvSpPr/>
          <p:nvPr/>
        </p:nvSpPr>
        <p:spPr>
          <a:xfrm>
            <a:off x="0" y="-474519"/>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9" name="Google Shape;409;g3b85162b21c_0_67"/>
          <p:cNvSpPr/>
          <p:nvPr/>
        </p:nvSpPr>
        <p:spPr>
          <a:xfrm flipH="1">
            <a:off x="0" y="0"/>
            <a:ext cx="12192000" cy="844550"/>
          </a:xfrm>
          <a:prstGeom prst="rect">
            <a:avLst/>
          </a:prstGeom>
          <a:gradFill>
            <a:gsLst>
              <a:gs pos="0">
                <a:srgbClr val="000000">
                  <a:alpha val="95686"/>
                </a:srgbClr>
              </a:gs>
              <a:gs pos="100000">
                <a:srgbClr val="0F4861"/>
              </a:gs>
            </a:gsLst>
            <a:lin ang="8400134"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2" name="Google Shape;412;g3b85162b21c_0_67"/>
          <p:cNvSpPr txBox="1">
            <a:spLocks noGrp="1"/>
          </p:cNvSpPr>
          <p:nvPr>
            <p:ph type="title"/>
          </p:nvPr>
        </p:nvSpPr>
        <p:spPr>
          <a:xfrm>
            <a:off x="1289047" y="14094"/>
            <a:ext cx="10044000" cy="877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ct val="100000"/>
              <a:buFont typeface="Play"/>
              <a:buNone/>
            </a:pPr>
            <a:r>
              <a:rPr lang="en-US" sz="3100" dirty="0">
                <a:solidFill>
                  <a:srgbClr val="FFFFFF"/>
                </a:solidFill>
              </a:rPr>
              <a:t>Rushing things is more costly, </a:t>
            </a:r>
            <a:r>
              <a:rPr lang="en-US" sz="3100" b="1" i="1" dirty="0">
                <a:solidFill>
                  <a:srgbClr val="FFFFFF"/>
                </a:solidFill>
              </a:rPr>
              <a:t>we have options and time</a:t>
            </a:r>
            <a:r>
              <a:rPr lang="en-US" sz="3100" dirty="0">
                <a:solidFill>
                  <a:srgbClr val="FFFFFF"/>
                </a:solidFill>
              </a:rPr>
              <a:t> </a:t>
            </a:r>
            <a:endParaRPr sz="3100" dirty="0">
              <a:solidFill>
                <a:srgbClr val="FFFFFF"/>
              </a:solidFill>
            </a:endParaRPr>
          </a:p>
        </p:txBody>
      </p:sp>
      <p:pic>
        <p:nvPicPr>
          <p:cNvPr id="413" name="Google Shape;413;g3b85162b21c_0_67"/>
          <p:cNvPicPr preferRelativeResize="0"/>
          <p:nvPr/>
        </p:nvPicPr>
        <p:blipFill rotWithShape="1">
          <a:blip r:embed="rId3">
            <a:alphaModFix/>
          </a:blip>
          <a:srcRect/>
          <a:stretch/>
        </p:blipFill>
        <p:spPr>
          <a:xfrm>
            <a:off x="9792965" y="5825649"/>
            <a:ext cx="2450804" cy="1115665"/>
          </a:xfrm>
          <a:prstGeom prst="rect">
            <a:avLst/>
          </a:prstGeom>
          <a:noFill/>
          <a:ln>
            <a:noFill/>
          </a:ln>
        </p:spPr>
      </p:pic>
      <p:sp>
        <p:nvSpPr>
          <p:cNvPr id="414" name="Google Shape;414;g3b85162b21c_0_67"/>
          <p:cNvSpPr/>
          <p:nvPr/>
        </p:nvSpPr>
        <p:spPr>
          <a:xfrm>
            <a:off x="397620" y="3648528"/>
            <a:ext cx="11575200" cy="807900"/>
          </a:xfrm>
          <a:prstGeom prst="rect">
            <a:avLst/>
          </a:prstGeom>
          <a:solidFill>
            <a:srgbClr val="FFFFFF"/>
          </a:solidFill>
          <a:ln>
            <a:noFill/>
          </a:ln>
        </p:spPr>
        <p:txBody>
          <a:bodyPr spcFirstLastPara="1" wrap="square" lIns="0" tIns="63475" rIns="0" bIns="126950" anchor="ctr" anchorCtr="0">
            <a:noAutofit/>
          </a:bodyPr>
          <a:lstStyle/>
          <a:p>
            <a:pPr marL="0" marR="0" lvl="0" indent="0" algn="l" rtl="0">
              <a:lnSpc>
                <a:spcPct val="100000"/>
              </a:lnSpc>
              <a:spcBef>
                <a:spcPts val="0"/>
              </a:spcBef>
              <a:spcAft>
                <a:spcPts val="0"/>
              </a:spcAft>
              <a:buClr>
                <a:schemeClr val="dk1"/>
              </a:buClr>
              <a:buSzPts val="4000"/>
              <a:buFont typeface="Arial"/>
              <a:buNone/>
            </a:pPr>
            <a:endParaRPr sz="4000" b="0" i="0" u="none" strike="noStrike" cap="none">
              <a:solidFill>
                <a:schemeClr val="dk1"/>
              </a:solidFill>
              <a:latin typeface="Arial"/>
              <a:ea typeface="Arial"/>
              <a:cs typeface="Arial"/>
              <a:sym typeface="Arial"/>
            </a:endParaRPr>
          </a:p>
        </p:txBody>
      </p:sp>
      <p:sp>
        <p:nvSpPr>
          <p:cNvPr id="415" name="Google Shape;415;g3b85162b21c_0_67"/>
          <p:cNvSpPr txBox="1">
            <a:spLocks noGrp="1"/>
          </p:cNvSpPr>
          <p:nvPr>
            <p:ph type="body" idx="1"/>
          </p:nvPr>
        </p:nvSpPr>
        <p:spPr>
          <a:xfrm>
            <a:off x="368821" y="704397"/>
            <a:ext cx="11319600" cy="6082650"/>
          </a:xfrm>
          <a:prstGeom prst="rect">
            <a:avLst/>
          </a:prstGeom>
          <a:noFill/>
          <a:ln>
            <a:noFill/>
          </a:ln>
        </p:spPr>
        <p:txBody>
          <a:bodyPr spcFirstLastPara="1" wrap="square" lIns="91425" tIns="45700" rIns="91425" bIns="45700" anchor="ctr" anchorCtr="0">
            <a:spAutoFit/>
          </a:bodyPr>
          <a:lstStyle/>
          <a:p>
            <a:pPr lvl="0"/>
            <a:r>
              <a:rPr lang="en-US" sz="1800" b="1" dirty="0"/>
              <a:t>NB Power’s Load growth assumptions are highly uncertain: </a:t>
            </a:r>
            <a:r>
              <a:rPr lang="en-US" sz="1800" dirty="0"/>
              <a:t>New Brunswick’s projected load growth is the lowest in the region, and two-thirds of forecast growth is expected to be offset by demand-side resources.</a:t>
            </a:r>
          </a:p>
          <a:p>
            <a:pPr marL="457200" lvl="0" indent="-342900" algn="l" rtl="0">
              <a:lnSpc>
                <a:spcPct val="90000"/>
              </a:lnSpc>
              <a:spcBef>
                <a:spcPts val="1000"/>
              </a:spcBef>
              <a:spcAft>
                <a:spcPts val="0"/>
              </a:spcAft>
              <a:buSzPts val="1800"/>
              <a:buChar char="•"/>
            </a:pPr>
            <a:r>
              <a:rPr lang="en-US" sz="1800" b="1" dirty="0"/>
              <a:t>Rushed decisions lock in higher costs: </a:t>
            </a:r>
            <a:r>
              <a:rPr lang="en-US" sz="1800" dirty="0"/>
              <a:t>Fast-tracked projects limit competition, reduce transparency, and lead to long-term contracts that ratepayers must absorb for decades.</a:t>
            </a:r>
            <a:br>
              <a:rPr lang="en-US" sz="1800" dirty="0"/>
            </a:br>
            <a:endParaRPr sz="1800" dirty="0"/>
          </a:p>
          <a:p>
            <a:pPr marL="457200" lvl="0" indent="-342900" algn="l" rtl="0">
              <a:spcBef>
                <a:spcPts val="0"/>
              </a:spcBef>
              <a:spcAft>
                <a:spcPts val="0"/>
              </a:spcAft>
              <a:buSzPts val="1800"/>
              <a:buChar char="•"/>
            </a:pPr>
            <a:r>
              <a:rPr lang="en-US" sz="1800" b="1" dirty="0"/>
              <a:t>NB Power is publicly owned and should act like it: </a:t>
            </a:r>
            <a:r>
              <a:rPr lang="en-US" sz="1800" dirty="0"/>
              <a:t>Decisions of this scale should reflect the will and long-term interests of New Brunswickers, not short-term procurement pressure.</a:t>
            </a:r>
            <a:br>
              <a:rPr lang="en-US" sz="1800" dirty="0"/>
            </a:br>
            <a:endParaRPr sz="1800" dirty="0"/>
          </a:p>
          <a:p>
            <a:pPr marL="457200" lvl="0" indent="-342900" algn="l" rtl="0">
              <a:spcBef>
                <a:spcPts val="0"/>
              </a:spcBef>
              <a:spcAft>
                <a:spcPts val="0"/>
              </a:spcAft>
              <a:buSzPts val="1800"/>
              <a:buChar char="•"/>
            </a:pPr>
            <a:r>
              <a:rPr lang="en-US" sz="1800" b="1" dirty="0"/>
              <a:t>Energy decisions should not be dictated by foreign fossil developers: </a:t>
            </a:r>
            <a:r>
              <a:rPr lang="en-US" sz="1800" dirty="0"/>
              <a:t>Especially during a tariff and trade conflict with the U.S., New Brunswick should not lock itself into a long-term deal with an American pro-energy company.</a:t>
            </a:r>
            <a:br>
              <a:rPr lang="en-US" sz="1800" dirty="0"/>
            </a:br>
            <a:endParaRPr sz="1800" dirty="0"/>
          </a:p>
          <a:p>
            <a:pPr marL="457200" lvl="0" indent="-342900" algn="l" rtl="0">
              <a:spcBef>
                <a:spcPts val="0"/>
              </a:spcBef>
              <a:spcAft>
                <a:spcPts val="0"/>
              </a:spcAft>
              <a:buSzPts val="1800"/>
              <a:buChar char="•"/>
            </a:pPr>
            <a:r>
              <a:rPr lang="en-US" sz="1800" b="1" dirty="0"/>
              <a:t>Once signed, the costs are unavoidable: </a:t>
            </a:r>
            <a:r>
              <a:rPr lang="en-US" sz="1800" dirty="0"/>
              <a:t>A 25-year contract leaves little flexibility if demand forecasts change, technologies improve, or cheaper solutions become available.</a:t>
            </a:r>
            <a:br>
              <a:rPr lang="en-US" sz="1800" dirty="0"/>
            </a:br>
            <a:endParaRPr sz="1800" dirty="0"/>
          </a:p>
          <a:p>
            <a:pPr marL="457200" lvl="0" indent="-342900" algn="l" rtl="0">
              <a:spcBef>
                <a:spcPts val="0"/>
              </a:spcBef>
              <a:spcAft>
                <a:spcPts val="0"/>
              </a:spcAft>
              <a:buSzPts val="1800"/>
              <a:buChar char="•"/>
            </a:pPr>
            <a:r>
              <a:rPr lang="en-US" sz="1800" b="1" dirty="0"/>
              <a:t>Alternatives were not adequately explored or compared: </a:t>
            </a:r>
            <a:r>
              <a:rPr lang="en-US" sz="1800" dirty="0"/>
              <a:t>Demand response, energy efficiency, distributed renewables, storage, and phased solutions were dismissed quickly despite falling costs and faster deployment potential.</a:t>
            </a:r>
            <a:br>
              <a:rPr lang="en-US" sz="1800" dirty="0"/>
            </a:br>
            <a:endParaRPr sz="1800" dirty="0"/>
          </a:p>
          <a:p>
            <a:pPr marL="457200" lvl="0" indent="-342900" algn="l" rtl="0">
              <a:spcBef>
                <a:spcPts val="0"/>
              </a:spcBef>
              <a:spcAft>
                <a:spcPts val="0"/>
              </a:spcAft>
              <a:buSzPts val="1800"/>
              <a:buChar char="•"/>
            </a:pPr>
            <a:r>
              <a:rPr lang="en-US" sz="1800" b="1" dirty="0"/>
              <a:t>We have time to choose smarter, lower-cost options: </a:t>
            </a:r>
            <a:r>
              <a:rPr lang="en-US" sz="1800" dirty="0"/>
              <a:t>A staged approach focused on efficiency, demand-side solutions, and non-fossil flexibility can address reliability needs without rushing into an expensive fossil lock-in.</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 name="Google Shape;421;p23"/>
          <p:cNvSpPr/>
          <p:nvPr/>
        </p:nvSpPr>
        <p:spPr>
          <a:xfrm flipH="1">
            <a:off x="2" y="0"/>
            <a:ext cx="12191998" cy="2170031"/>
          </a:xfrm>
          <a:prstGeom prst="rect">
            <a:avLst/>
          </a:prstGeom>
          <a:gradFill>
            <a:gsLst>
              <a:gs pos="0">
                <a:srgbClr val="000000">
                  <a:alpha val="95686"/>
                </a:srgbClr>
              </a:gs>
              <a:gs pos="100000">
                <a:srgbClr val="0F4861"/>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2" name="Google Shape;422;p23"/>
          <p:cNvSpPr/>
          <p:nvPr/>
        </p:nvSpPr>
        <p:spPr>
          <a:xfrm flipH="1">
            <a:off x="8082819" y="0"/>
            <a:ext cx="4097211" cy="2170661"/>
          </a:xfrm>
          <a:prstGeom prst="rect">
            <a:avLst/>
          </a:prstGeom>
          <a:gradFill>
            <a:gsLst>
              <a:gs pos="0">
                <a:srgbClr val="0A3041">
                  <a:alpha val="67843"/>
                </a:srgbClr>
              </a:gs>
              <a:gs pos="19000">
                <a:srgbClr val="0A3041">
                  <a:alpha val="67843"/>
                </a:srgbClr>
              </a:gs>
              <a:gs pos="100000">
                <a:srgbClr val="156082">
                  <a:alpha val="4784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3" name="Google Shape;423;p23"/>
          <p:cNvSpPr/>
          <p:nvPr/>
        </p:nvSpPr>
        <p:spPr>
          <a:xfrm rot="-5400000" flipH="1">
            <a:off x="5010646" y="-5010043"/>
            <a:ext cx="2170709" cy="12192000"/>
          </a:xfrm>
          <a:prstGeom prst="rect">
            <a:avLst/>
          </a:prstGeom>
          <a:gradFill>
            <a:gsLst>
              <a:gs pos="0">
                <a:srgbClr val="0F4861">
                  <a:alpha val="15686"/>
                </a:srgbClr>
              </a:gs>
              <a:gs pos="23000">
                <a:srgbClr val="0F4861">
                  <a:alpha val="15686"/>
                </a:srgbClr>
              </a:gs>
              <a:gs pos="99000">
                <a:srgbClr val="000000">
                  <a:alpha val="44705"/>
                </a:srgbClr>
              </a:gs>
              <a:gs pos="100000">
                <a:srgbClr val="000000">
                  <a:alpha val="44705"/>
                </a:srgbClr>
              </a:gs>
            </a:gsLst>
            <a:lin ang="210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4" name="Google Shape;424;p23"/>
          <p:cNvSpPr txBox="1">
            <a:spLocks noGrp="1"/>
          </p:cNvSpPr>
          <p:nvPr>
            <p:ph type="title"/>
          </p:nvPr>
        </p:nvSpPr>
        <p:spPr>
          <a:xfrm>
            <a:off x="476655" y="348865"/>
            <a:ext cx="11186809"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Play"/>
              <a:buNone/>
            </a:pPr>
            <a:r>
              <a:rPr lang="en-US" sz="4000">
                <a:solidFill>
                  <a:srgbClr val="FFFFFF"/>
                </a:solidFill>
              </a:rPr>
              <a:t>What is CCNB Doing?</a:t>
            </a:r>
            <a:endParaRPr sz="4000">
              <a:solidFill>
                <a:srgbClr val="FFFFFF"/>
              </a:solidFill>
            </a:endParaRPr>
          </a:p>
        </p:txBody>
      </p:sp>
      <p:pic>
        <p:nvPicPr>
          <p:cNvPr id="425" name="Google Shape;425;p23"/>
          <p:cNvPicPr preferRelativeResize="0"/>
          <p:nvPr/>
        </p:nvPicPr>
        <p:blipFill rotWithShape="1">
          <a:blip r:embed="rId3">
            <a:alphaModFix/>
          </a:blip>
          <a:srcRect/>
          <a:stretch/>
        </p:blipFill>
        <p:spPr>
          <a:xfrm>
            <a:off x="9792965" y="5825649"/>
            <a:ext cx="2450804" cy="1115665"/>
          </a:xfrm>
          <a:prstGeom prst="rect">
            <a:avLst/>
          </a:prstGeom>
          <a:noFill/>
          <a:ln>
            <a:noFill/>
          </a:ln>
        </p:spPr>
      </p:pic>
      <p:grpSp>
        <p:nvGrpSpPr>
          <p:cNvPr id="426" name="Google Shape;426;p23"/>
          <p:cNvGrpSpPr/>
          <p:nvPr/>
        </p:nvGrpSpPr>
        <p:grpSpPr>
          <a:xfrm>
            <a:off x="239026" y="2422180"/>
            <a:ext cx="11631246" cy="4176170"/>
            <a:chOff x="-65976" y="252149"/>
            <a:chExt cx="11631246" cy="4176170"/>
          </a:xfrm>
        </p:grpSpPr>
        <p:sp>
          <p:nvSpPr>
            <p:cNvPr id="427" name="Google Shape;427;p23"/>
            <p:cNvSpPr/>
            <p:nvPr/>
          </p:nvSpPr>
          <p:spPr>
            <a:xfrm>
              <a:off x="16723" y="252149"/>
              <a:ext cx="2077076" cy="552770"/>
            </a:xfrm>
            <a:prstGeom prst="rect">
              <a:avLst/>
            </a:prstGeom>
            <a:solidFill>
              <a:srgbClr val="E97131"/>
            </a:solid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txBox="1"/>
            <p:nvPr/>
          </p:nvSpPr>
          <p:spPr>
            <a:xfrm>
              <a:off x="16723" y="252149"/>
              <a:ext cx="2077076" cy="55277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Research</a:t>
              </a:r>
              <a:endParaRPr sz="2400">
                <a:solidFill>
                  <a:schemeClr val="lt1"/>
                </a:solidFill>
                <a:latin typeface="Arial"/>
                <a:ea typeface="Arial"/>
                <a:cs typeface="Arial"/>
                <a:sym typeface="Arial"/>
              </a:endParaRPr>
            </a:p>
          </p:txBody>
        </p:sp>
        <p:sp>
          <p:nvSpPr>
            <p:cNvPr id="429" name="Google Shape;429;p23"/>
            <p:cNvSpPr/>
            <p:nvPr/>
          </p:nvSpPr>
          <p:spPr>
            <a:xfrm>
              <a:off x="16723" y="804920"/>
              <a:ext cx="2077076" cy="3623399"/>
            </a:xfrm>
            <a:prstGeom prst="rect">
              <a:avLst/>
            </a:prstGeom>
            <a:solidFill>
              <a:srgbClr val="F6D4CC">
                <a:alpha val="89803"/>
              </a:srgbClr>
            </a:solidFill>
            <a:ln w="19050" cap="flat" cmpd="sng">
              <a:solidFill>
                <a:srgbClr val="F6D4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txBox="1"/>
            <p:nvPr/>
          </p:nvSpPr>
          <p:spPr>
            <a:xfrm>
              <a:off x="-65976" y="804919"/>
              <a:ext cx="2351700" cy="3623400"/>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Review EIA documents (comprehensive revie</a:t>
              </a:r>
              <a:r>
                <a:rPr lang="en-US" sz="2000">
                  <a:solidFill>
                    <a:schemeClr val="dk1"/>
                  </a:solidFill>
                </a:rPr>
                <a:t>w?)</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Review NP Power documents</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Research technology</a:t>
              </a:r>
              <a:endParaRPr sz="2000" b="0" i="0" u="none" strike="noStrike" cap="none">
                <a:solidFill>
                  <a:schemeClr val="dk1"/>
                </a:solidFill>
                <a:latin typeface="Arial"/>
                <a:ea typeface="Arial"/>
                <a:cs typeface="Arial"/>
                <a:sym typeface="Arial"/>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Research alternatives</a:t>
              </a: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300"/>
                </a:spcBef>
                <a:spcAft>
                  <a:spcPts val="0"/>
                </a:spcAft>
                <a:buNone/>
              </a:pPr>
              <a:endParaRPr sz="2000" b="0" i="0" u="none" strike="noStrike" cap="none">
                <a:solidFill>
                  <a:schemeClr val="dk1"/>
                </a:solidFill>
                <a:latin typeface="Arial"/>
                <a:ea typeface="Arial"/>
                <a:cs typeface="Arial"/>
                <a:sym typeface="Arial"/>
              </a:endParaRPr>
            </a:p>
          </p:txBody>
        </p:sp>
        <p:sp>
          <p:nvSpPr>
            <p:cNvPr id="431" name="Google Shape;431;p23"/>
            <p:cNvSpPr/>
            <p:nvPr/>
          </p:nvSpPr>
          <p:spPr>
            <a:xfrm>
              <a:off x="2384591" y="252149"/>
              <a:ext cx="2077076" cy="552770"/>
            </a:xfrm>
            <a:prstGeom prst="rect">
              <a:avLst/>
            </a:prstGeom>
            <a:solidFill>
              <a:srgbClr val="D5AE1D"/>
            </a:solidFill>
            <a:ln w="19050" cap="flat" cmpd="sng">
              <a:solidFill>
                <a:srgbClr val="D5AE1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txBox="1"/>
            <p:nvPr/>
          </p:nvSpPr>
          <p:spPr>
            <a:xfrm>
              <a:off x="2384591" y="252149"/>
              <a:ext cx="2077076" cy="55277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Educate</a:t>
              </a:r>
              <a:endParaRPr/>
            </a:p>
          </p:txBody>
        </p:sp>
        <p:sp>
          <p:nvSpPr>
            <p:cNvPr id="433" name="Google Shape;433;p23"/>
            <p:cNvSpPr/>
            <p:nvPr/>
          </p:nvSpPr>
          <p:spPr>
            <a:xfrm>
              <a:off x="2384591" y="804920"/>
              <a:ext cx="2077076" cy="3623399"/>
            </a:xfrm>
            <a:prstGeom prst="rect">
              <a:avLst/>
            </a:prstGeom>
            <a:solidFill>
              <a:srgbClr val="EEE1C9">
                <a:alpha val="89803"/>
              </a:srgbClr>
            </a:solidFill>
            <a:ln w="19050" cap="flat" cmpd="sng">
              <a:solidFill>
                <a:srgbClr val="EEE1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txBox="1"/>
            <p:nvPr/>
          </p:nvSpPr>
          <p:spPr>
            <a:xfrm>
              <a:off x="2384591" y="804920"/>
              <a:ext cx="2077076"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Meetings/ workshops</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Media interviews</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Brochures/ Factsheets: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Tantramar_Factsheet</a:t>
              </a:r>
              <a:endParaRPr sz="2000" b="0" i="0" u="none" strike="noStrike" cap="none">
                <a:solidFill>
                  <a:schemeClr val="dk1"/>
                </a:solidFill>
                <a:latin typeface="Arial"/>
                <a:ea typeface="Arial"/>
                <a:cs typeface="Arial"/>
                <a:sym typeface="Arial"/>
              </a:endParaRPr>
            </a:p>
          </p:txBody>
        </p:sp>
        <p:sp>
          <p:nvSpPr>
            <p:cNvPr id="435" name="Google Shape;435;p23"/>
            <p:cNvSpPr/>
            <p:nvPr/>
          </p:nvSpPr>
          <p:spPr>
            <a:xfrm>
              <a:off x="4752459" y="252149"/>
              <a:ext cx="2077076" cy="552770"/>
            </a:xfrm>
            <a:prstGeom prst="rect">
              <a:avLst/>
            </a:prstGeom>
            <a:solidFill>
              <a:srgbClr val="8CAF1D"/>
            </a:solidFill>
            <a:ln w="19050" cap="flat" cmpd="sng">
              <a:solidFill>
                <a:srgbClr val="8CAF1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txBox="1"/>
            <p:nvPr/>
          </p:nvSpPr>
          <p:spPr>
            <a:xfrm>
              <a:off x="4752459" y="252149"/>
              <a:ext cx="2077076" cy="55277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Advocate</a:t>
              </a:r>
              <a:endParaRPr/>
            </a:p>
          </p:txBody>
        </p:sp>
        <p:sp>
          <p:nvSpPr>
            <p:cNvPr id="437" name="Google Shape;437;p23"/>
            <p:cNvSpPr/>
            <p:nvPr/>
          </p:nvSpPr>
          <p:spPr>
            <a:xfrm>
              <a:off x="4752459" y="804920"/>
              <a:ext cx="2077076" cy="3623399"/>
            </a:xfrm>
            <a:prstGeom prst="rect">
              <a:avLst/>
            </a:prstGeom>
            <a:solidFill>
              <a:srgbClr val="E2E6C8">
                <a:alpha val="89803"/>
              </a:srgbClr>
            </a:solidFill>
            <a:ln w="19050" cap="flat" cmpd="sng">
              <a:solidFill>
                <a:srgbClr val="E2E6C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txBox="1"/>
            <p:nvPr/>
          </p:nvSpPr>
          <p:spPr>
            <a:xfrm>
              <a:off x="4752459" y="804920"/>
              <a:ext cx="2077076"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Letters and meetings with Ministers</a:t>
              </a:r>
              <a:endParaRPr/>
            </a:p>
            <a:p>
              <a:pPr marL="228600" marR="0" lvl="1" indent="-228600" algn="l" rtl="0">
                <a:lnSpc>
                  <a:spcPct val="90000"/>
                </a:lnSpc>
                <a:spcBef>
                  <a:spcPts val="300"/>
                </a:spcBef>
                <a:spcAft>
                  <a:spcPts val="0"/>
                </a:spcAft>
                <a:buClr>
                  <a:schemeClr val="dk1"/>
                </a:buClr>
                <a:buSzPts val="2000"/>
                <a:buFont typeface="Arial"/>
                <a:buChar char="•"/>
              </a:pPr>
              <a:r>
                <a:rPr lang="en-US" sz="2000">
                  <a:solidFill>
                    <a:schemeClr val="dk1"/>
                  </a:solidFill>
                </a:rPr>
                <a:t>**</a:t>
              </a:r>
              <a:r>
                <a:rPr lang="en-US" sz="2000" b="0" i="0" u="none" strike="noStrike" cap="none">
                  <a:solidFill>
                    <a:schemeClr val="dk1"/>
                  </a:solidFill>
                  <a:latin typeface="Arial"/>
                  <a:ea typeface="Arial"/>
                  <a:cs typeface="Arial"/>
                  <a:sym typeface="Arial"/>
                </a:rPr>
                <a:t>Acting as an Intervener at EUB**</a:t>
              </a:r>
              <a:endParaRPr sz="2000">
                <a:solidFill>
                  <a:schemeClr val="dk1"/>
                </a:solidFill>
              </a:endParaRPr>
            </a:p>
          </p:txBody>
        </p:sp>
        <p:sp>
          <p:nvSpPr>
            <p:cNvPr id="439" name="Google Shape;439;p23"/>
            <p:cNvSpPr/>
            <p:nvPr/>
          </p:nvSpPr>
          <p:spPr>
            <a:xfrm>
              <a:off x="7120326" y="252149"/>
              <a:ext cx="2077076" cy="552770"/>
            </a:xfrm>
            <a:prstGeom prst="rect">
              <a:avLst/>
            </a:prstGeom>
            <a:solidFill>
              <a:srgbClr val="3E8B1B"/>
            </a:solidFill>
            <a:ln w="19050" cap="flat" cmpd="sng">
              <a:solidFill>
                <a:srgbClr val="3E8B1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txBox="1"/>
            <p:nvPr/>
          </p:nvSpPr>
          <p:spPr>
            <a:xfrm>
              <a:off x="7120326" y="252149"/>
              <a:ext cx="2077076" cy="55277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Activate</a:t>
              </a:r>
              <a:endParaRPr/>
            </a:p>
          </p:txBody>
        </p:sp>
        <p:sp>
          <p:nvSpPr>
            <p:cNvPr id="441" name="Google Shape;441;p23"/>
            <p:cNvSpPr/>
            <p:nvPr/>
          </p:nvSpPr>
          <p:spPr>
            <a:xfrm>
              <a:off x="7120326" y="804920"/>
              <a:ext cx="2077076" cy="3623399"/>
            </a:xfrm>
            <a:prstGeom prst="rect">
              <a:avLst/>
            </a:prstGeom>
            <a:solidFill>
              <a:srgbClr val="D0DCC9">
                <a:alpha val="89803"/>
              </a:srgbClr>
            </a:solidFill>
            <a:ln w="19050" cap="flat" cmpd="sng">
              <a:solidFill>
                <a:srgbClr val="D0DC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txBox="1"/>
            <p:nvPr/>
          </p:nvSpPr>
          <p:spPr>
            <a:xfrm>
              <a:off x="7120326" y="804920"/>
              <a:ext cx="2077076"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Online letter-writing campaign</a:t>
              </a:r>
              <a:endParaRPr/>
            </a:p>
          </p:txBody>
        </p:sp>
        <p:sp>
          <p:nvSpPr>
            <p:cNvPr id="443" name="Google Shape;443;p23"/>
            <p:cNvSpPr/>
            <p:nvPr/>
          </p:nvSpPr>
          <p:spPr>
            <a:xfrm>
              <a:off x="9488194" y="252149"/>
              <a:ext cx="2077076" cy="552770"/>
            </a:xfrm>
            <a:prstGeom prst="rect">
              <a:avLst/>
            </a:prstGeom>
            <a:solidFill>
              <a:srgbClr val="186923"/>
            </a:solidFill>
            <a:ln w="19050" cap="flat" cmpd="sng">
              <a:solidFill>
                <a:srgbClr val="18692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txBox="1"/>
            <p:nvPr/>
          </p:nvSpPr>
          <p:spPr>
            <a:xfrm>
              <a:off x="9488194" y="252149"/>
              <a:ext cx="2077076" cy="55277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Collaborate</a:t>
              </a:r>
              <a:endParaRPr/>
            </a:p>
          </p:txBody>
        </p:sp>
        <p:sp>
          <p:nvSpPr>
            <p:cNvPr id="445" name="Google Shape;445;p23"/>
            <p:cNvSpPr/>
            <p:nvPr/>
          </p:nvSpPr>
          <p:spPr>
            <a:xfrm>
              <a:off x="9488194" y="804920"/>
              <a:ext cx="2077076" cy="3623399"/>
            </a:xfrm>
            <a:prstGeom prst="rect">
              <a:avLst/>
            </a:prstGeom>
            <a:solidFill>
              <a:srgbClr val="CAD2CA">
                <a:alpha val="89803"/>
              </a:srgbClr>
            </a:solidFill>
            <a:ln w="19050" cap="flat" cmpd="sng">
              <a:solidFill>
                <a:srgbClr val="CAD2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txBox="1"/>
            <p:nvPr/>
          </p:nvSpPr>
          <p:spPr>
            <a:xfrm>
              <a:off x="9488194" y="804920"/>
              <a:ext cx="2077076" cy="36233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Protect the Chignecto Isthmus Coalition</a:t>
              </a:r>
            </a:p>
            <a:p>
              <a:pPr marL="228600" marR="0" lvl="1" indent="-228600" algn="l" rtl="0">
                <a:lnSpc>
                  <a:spcPct val="90000"/>
                </a:lnSpc>
                <a:spcBef>
                  <a:spcPts val="0"/>
                </a:spcBef>
                <a:spcAft>
                  <a:spcPts val="0"/>
                </a:spcAft>
                <a:buClr>
                  <a:schemeClr val="dk1"/>
                </a:buClr>
                <a:buSzPts val="2000"/>
                <a:buFont typeface="Arial"/>
                <a:buChar char="•"/>
              </a:pPr>
              <a:r>
                <a:rPr lang="en-US" sz="2000" dirty="0">
                  <a:solidFill>
                    <a:schemeClr val="dk1"/>
                  </a:solidFill>
                </a:rPr>
                <a:t>Met and discussing alternatives with renewable and energy storage industry</a:t>
              </a: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0"/>
        <p:cNvGrpSpPr/>
        <p:nvPr/>
      </p:nvGrpSpPr>
      <p:grpSpPr>
        <a:xfrm>
          <a:off x="0" y="0"/>
          <a:ext cx="0" cy="0"/>
          <a:chOff x="0" y="0"/>
          <a:chExt cx="0" cy="0"/>
        </a:xfrm>
      </p:grpSpPr>
      <p:sp>
        <p:nvSpPr>
          <p:cNvPr id="451" name="Google Shape;451;p26"/>
          <p:cNvSpPr/>
          <p:nvPr/>
        </p:nvSpPr>
        <p:spPr>
          <a:xfrm>
            <a:off x="0" y="0"/>
            <a:ext cx="12192000" cy="6858000"/>
          </a:xfrm>
          <a:prstGeom prst="rect">
            <a:avLst/>
          </a:prstGeom>
          <a:solidFill>
            <a:srgbClr val="216F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2" name="Google Shape;452;p26"/>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53" name="Google Shape;453;p26" descr="A logo with a tree and sun&#10;&#10;AI-generated content may be incorrect."/>
          <p:cNvPicPr preferRelativeResize="0"/>
          <p:nvPr/>
        </p:nvPicPr>
        <p:blipFill rotWithShape="1">
          <a:blip r:embed="rId3">
            <a:alphaModFix/>
          </a:blip>
          <a:srcRect/>
          <a:stretch/>
        </p:blipFill>
        <p:spPr>
          <a:xfrm>
            <a:off x="3875484" y="355364"/>
            <a:ext cx="4441032" cy="2020669"/>
          </a:xfrm>
          <a:prstGeom prst="rect">
            <a:avLst/>
          </a:prstGeom>
          <a:noFill/>
          <a:ln>
            <a:noFill/>
          </a:ln>
        </p:spPr>
      </p:pic>
      <p:sp>
        <p:nvSpPr>
          <p:cNvPr id="454" name="Google Shape;454;p26"/>
          <p:cNvSpPr txBox="1"/>
          <p:nvPr/>
        </p:nvSpPr>
        <p:spPr>
          <a:xfrm>
            <a:off x="5133975" y="2978490"/>
            <a:ext cx="2667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How you can help!</a:t>
            </a:r>
            <a:endParaRPr sz="1800">
              <a:solidFill>
                <a:schemeClr val="dk1"/>
              </a:solidFill>
              <a:latin typeface="Arial"/>
              <a:ea typeface="Arial"/>
              <a:cs typeface="Arial"/>
              <a:sym typeface="Arial"/>
            </a:endParaRPr>
          </a:p>
        </p:txBody>
      </p:sp>
      <p:sp>
        <p:nvSpPr>
          <p:cNvPr id="455" name="Google Shape;455;p26"/>
          <p:cNvSpPr txBox="1"/>
          <p:nvPr/>
        </p:nvSpPr>
        <p:spPr>
          <a:xfrm>
            <a:off x="3343275" y="2362065"/>
            <a:ext cx="71437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143C64"/>
                </a:solidFill>
                <a:latin typeface="Calibri"/>
                <a:ea typeface="Calibri"/>
                <a:cs typeface="Calibri"/>
                <a:sym typeface="Calibri"/>
              </a:rPr>
              <a:t>A healthy, sustainable, just environment in New Brunswick for all.</a:t>
            </a:r>
            <a:endParaRPr sz="1800" i="1">
              <a:solidFill>
                <a:srgbClr val="143C64"/>
              </a:solidFill>
              <a:latin typeface="Calibri"/>
              <a:ea typeface="Calibri"/>
              <a:cs typeface="Calibri"/>
              <a:sym typeface="Calibri"/>
            </a:endParaRPr>
          </a:p>
        </p:txBody>
      </p:sp>
      <p:grpSp>
        <p:nvGrpSpPr>
          <p:cNvPr id="456" name="Google Shape;456;p26"/>
          <p:cNvGrpSpPr/>
          <p:nvPr/>
        </p:nvGrpSpPr>
        <p:grpSpPr>
          <a:xfrm>
            <a:off x="852924" y="3556716"/>
            <a:ext cx="10691950" cy="2475962"/>
            <a:chOff x="11584" y="825320"/>
            <a:chExt cx="10691950" cy="2475962"/>
          </a:xfrm>
        </p:grpSpPr>
        <p:sp>
          <p:nvSpPr>
            <p:cNvPr id="457" name="Google Shape;457;p26"/>
            <p:cNvSpPr/>
            <p:nvPr/>
          </p:nvSpPr>
          <p:spPr>
            <a:xfrm>
              <a:off x="11584" y="825320"/>
              <a:ext cx="2052158" cy="615647"/>
            </a:xfrm>
            <a:prstGeom prst="rect">
              <a:avLst/>
            </a:prstGeom>
            <a:solidFill>
              <a:srgbClr val="126082"/>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txBox="1"/>
            <p:nvPr/>
          </p:nvSpPr>
          <p:spPr>
            <a:xfrm>
              <a:off x="11584" y="825320"/>
              <a:ext cx="2052158" cy="615647"/>
            </a:xfrm>
            <a:prstGeom prst="rect">
              <a:avLst/>
            </a:prstGeom>
            <a:noFill/>
            <a:ln>
              <a:noFill/>
            </a:ln>
          </p:spPr>
          <p:txBody>
            <a:bodyPr spcFirstLastPara="1" wrap="square" lIns="162150" tIns="162150" rIns="162150" bIns="1621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Discover CCNB</a:t>
              </a:r>
              <a:endParaRPr/>
            </a:p>
          </p:txBody>
        </p:sp>
        <p:sp>
          <p:nvSpPr>
            <p:cNvPr id="459" name="Google Shape;459;p26"/>
            <p:cNvSpPr/>
            <p:nvPr/>
          </p:nvSpPr>
          <p:spPr>
            <a:xfrm>
              <a:off x="11584" y="1440968"/>
              <a:ext cx="2052158" cy="1860314"/>
            </a:xfrm>
            <a:prstGeom prst="rect">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txBox="1"/>
            <p:nvPr/>
          </p:nvSpPr>
          <p:spPr>
            <a:xfrm>
              <a:off x="11584" y="1440968"/>
              <a:ext cx="2052158" cy="1860314"/>
            </a:xfrm>
            <a:prstGeom prst="rect">
              <a:avLst/>
            </a:prstGeom>
            <a:noFill/>
            <a:ln>
              <a:noFill/>
            </a:ln>
          </p:spPr>
          <p:txBody>
            <a:bodyPr spcFirstLastPara="1" wrap="square" lIns="202700" tIns="202700" rIns="202700" bIns="202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1">
                  <a:solidFill>
                    <a:schemeClr val="dk1"/>
                  </a:solidFill>
                  <a:latin typeface="Arial"/>
                  <a:ea typeface="Arial"/>
                  <a:cs typeface="Arial"/>
                  <a:sym typeface="Arial"/>
                </a:rPr>
                <a:t>www.conservationcouncil.ca</a:t>
              </a:r>
              <a:endParaRPr/>
            </a:p>
          </p:txBody>
        </p:sp>
        <p:sp>
          <p:nvSpPr>
            <p:cNvPr id="461" name="Google Shape;461;p26"/>
            <p:cNvSpPr/>
            <p:nvPr/>
          </p:nvSpPr>
          <p:spPr>
            <a:xfrm>
              <a:off x="2171532" y="825320"/>
              <a:ext cx="2052158" cy="615647"/>
            </a:xfrm>
            <a:prstGeom prst="rect">
              <a:avLst/>
            </a:prstGeom>
            <a:solidFill>
              <a:srgbClr val="126082"/>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txBox="1"/>
            <p:nvPr/>
          </p:nvSpPr>
          <p:spPr>
            <a:xfrm>
              <a:off x="2171532" y="825320"/>
              <a:ext cx="2052158" cy="615647"/>
            </a:xfrm>
            <a:prstGeom prst="rect">
              <a:avLst/>
            </a:prstGeom>
            <a:noFill/>
            <a:ln>
              <a:noFill/>
            </a:ln>
          </p:spPr>
          <p:txBody>
            <a:bodyPr spcFirstLastPara="1" wrap="square" lIns="162150" tIns="162150" rIns="162150" bIns="1621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Stay Informed</a:t>
              </a:r>
              <a:endParaRPr/>
            </a:p>
          </p:txBody>
        </p:sp>
        <p:sp>
          <p:nvSpPr>
            <p:cNvPr id="463" name="Google Shape;463;p26"/>
            <p:cNvSpPr/>
            <p:nvPr/>
          </p:nvSpPr>
          <p:spPr>
            <a:xfrm>
              <a:off x="2171532" y="1440968"/>
              <a:ext cx="2052158" cy="1860314"/>
            </a:xfrm>
            <a:prstGeom prst="rect">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txBox="1"/>
            <p:nvPr/>
          </p:nvSpPr>
          <p:spPr>
            <a:xfrm>
              <a:off x="2171532" y="1440968"/>
              <a:ext cx="2052158" cy="1860314"/>
            </a:xfrm>
            <a:prstGeom prst="rect">
              <a:avLst/>
            </a:prstGeom>
            <a:noFill/>
            <a:ln>
              <a:noFill/>
            </a:ln>
          </p:spPr>
          <p:txBody>
            <a:bodyPr spcFirstLastPara="1" wrap="square" lIns="202700" tIns="202700" rIns="202700" bIns="202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1">
                  <a:solidFill>
                    <a:schemeClr val="dk1"/>
                  </a:solidFill>
                  <a:latin typeface="Arial"/>
                  <a:ea typeface="Arial"/>
                  <a:cs typeface="Arial"/>
                  <a:sym typeface="Arial"/>
                </a:rPr>
                <a:t>www.conservationcouncil.ca/econews/registration</a:t>
              </a:r>
              <a:r>
                <a:rPr lang="en-US" sz="1050">
                  <a:solidFill>
                    <a:schemeClr val="dk1"/>
                  </a:solidFill>
                  <a:latin typeface="Arial"/>
                  <a:ea typeface="Arial"/>
                  <a:cs typeface="Arial"/>
                  <a:sym typeface="Arial"/>
                </a:rPr>
                <a:t>/</a:t>
              </a:r>
              <a:endParaRPr/>
            </a:p>
          </p:txBody>
        </p:sp>
        <p:sp>
          <p:nvSpPr>
            <p:cNvPr id="465" name="Google Shape;465;p26"/>
            <p:cNvSpPr/>
            <p:nvPr/>
          </p:nvSpPr>
          <p:spPr>
            <a:xfrm>
              <a:off x="4331480" y="825320"/>
              <a:ext cx="2052158" cy="615647"/>
            </a:xfrm>
            <a:prstGeom prst="rect">
              <a:avLst/>
            </a:prstGeom>
            <a:solidFill>
              <a:srgbClr val="126082"/>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txBox="1"/>
            <p:nvPr/>
          </p:nvSpPr>
          <p:spPr>
            <a:xfrm>
              <a:off x="4331480" y="825320"/>
              <a:ext cx="2052158" cy="615647"/>
            </a:xfrm>
            <a:prstGeom prst="rect">
              <a:avLst/>
            </a:prstGeom>
            <a:noFill/>
            <a:ln>
              <a:noFill/>
            </a:ln>
          </p:spPr>
          <p:txBody>
            <a:bodyPr spcFirstLastPara="1" wrap="square" lIns="162150" tIns="162150" rIns="162150" bIns="1621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Become a Member</a:t>
              </a:r>
              <a:endParaRPr/>
            </a:p>
          </p:txBody>
        </p:sp>
        <p:sp>
          <p:nvSpPr>
            <p:cNvPr id="467" name="Google Shape;467;p26"/>
            <p:cNvSpPr/>
            <p:nvPr/>
          </p:nvSpPr>
          <p:spPr>
            <a:xfrm>
              <a:off x="4331480" y="1440968"/>
              <a:ext cx="2052158" cy="1860314"/>
            </a:xfrm>
            <a:prstGeom prst="rect">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txBox="1"/>
            <p:nvPr/>
          </p:nvSpPr>
          <p:spPr>
            <a:xfrm>
              <a:off x="4331480" y="1440968"/>
              <a:ext cx="2052158" cy="1860314"/>
            </a:xfrm>
            <a:prstGeom prst="rect">
              <a:avLst/>
            </a:prstGeom>
            <a:noFill/>
            <a:ln>
              <a:noFill/>
            </a:ln>
          </p:spPr>
          <p:txBody>
            <a:bodyPr spcFirstLastPara="1" wrap="square" lIns="202700" tIns="202700" rIns="202700" bIns="202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1">
                  <a:solidFill>
                    <a:schemeClr val="dk1"/>
                  </a:solidFill>
                  <a:latin typeface="Arial"/>
                  <a:ea typeface="Arial"/>
                  <a:cs typeface="Arial"/>
                  <a:sym typeface="Arial"/>
                </a:rPr>
                <a:t>www.conservationcouncil.ca/join-ccnb/</a:t>
              </a:r>
              <a:endParaRPr/>
            </a:p>
          </p:txBody>
        </p:sp>
        <p:sp>
          <p:nvSpPr>
            <p:cNvPr id="469" name="Google Shape;469;p26"/>
            <p:cNvSpPr/>
            <p:nvPr/>
          </p:nvSpPr>
          <p:spPr>
            <a:xfrm>
              <a:off x="6491428" y="825320"/>
              <a:ext cx="2052158" cy="615647"/>
            </a:xfrm>
            <a:prstGeom prst="rect">
              <a:avLst/>
            </a:prstGeom>
            <a:solidFill>
              <a:srgbClr val="126082"/>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txBox="1"/>
            <p:nvPr/>
          </p:nvSpPr>
          <p:spPr>
            <a:xfrm>
              <a:off x="6491428" y="825320"/>
              <a:ext cx="2052158" cy="615647"/>
            </a:xfrm>
            <a:prstGeom prst="rect">
              <a:avLst/>
            </a:prstGeom>
            <a:noFill/>
            <a:ln>
              <a:noFill/>
            </a:ln>
          </p:spPr>
          <p:txBody>
            <a:bodyPr spcFirstLastPara="1" wrap="square" lIns="162150" tIns="162150" rIns="162150" bIns="1621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Become a Donor</a:t>
              </a:r>
              <a:endParaRPr/>
            </a:p>
          </p:txBody>
        </p:sp>
        <p:sp>
          <p:nvSpPr>
            <p:cNvPr id="471" name="Google Shape;471;p26"/>
            <p:cNvSpPr/>
            <p:nvPr/>
          </p:nvSpPr>
          <p:spPr>
            <a:xfrm>
              <a:off x="6491428" y="1440968"/>
              <a:ext cx="2052158" cy="1860314"/>
            </a:xfrm>
            <a:prstGeom prst="rect">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txBox="1"/>
            <p:nvPr/>
          </p:nvSpPr>
          <p:spPr>
            <a:xfrm>
              <a:off x="6491428" y="1440968"/>
              <a:ext cx="2052158" cy="1860314"/>
            </a:xfrm>
            <a:prstGeom prst="rect">
              <a:avLst/>
            </a:prstGeom>
            <a:noFill/>
            <a:ln>
              <a:noFill/>
            </a:ln>
          </p:spPr>
          <p:txBody>
            <a:bodyPr spcFirstLastPara="1" wrap="square" lIns="202700" tIns="202700" rIns="202700" bIns="202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1">
                  <a:solidFill>
                    <a:schemeClr val="dk1"/>
                  </a:solidFill>
                  <a:latin typeface="Arial"/>
                  <a:ea typeface="Arial"/>
                  <a:cs typeface="Arial"/>
                  <a:sym typeface="Arial"/>
                </a:rPr>
                <a:t>www.conservationcouncil.ca/donate-ccnb/</a:t>
              </a:r>
              <a:endParaRPr/>
            </a:p>
          </p:txBody>
        </p:sp>
        <p:sp>
          <p:nvSpPr>
            <p:cNvPr id="473" name="Google Shape;473;p26"/>
            <p:cNvSpPr/>
            <p:nvPr/>
          </p:nvSpPr>
          <p:spPr>
            <a:xfrm>
              <a:off x="8651376" y="825320"/>
              <a:ext cx="2052158" cy="615647"/>
            </a:xfrm>
            <a:prstGeom prst="rect">
              <a:avLst/>
            </a:prstGeom>
            <a:solidFill>
              <a:srgbClr val="126082"/>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txBox="1"/>
            <p:nvPr/>
          </p:nvSpPr>
          <p:spPr>
            <a:xfrm>
              <a:off x="8651376" y="825320"/>
              <a:ext cx="2052158" cy="615647"/>
            </a:xfrm>
            <a:prstGeom prst="rect">
              <a:avLst/>
            </a:prstGeom>
            <a:noFill/>
            <a:ln>
              <a:noFill/>
            </a:ln>
          </p:spPr>
          <p:txBody>
            <a:bodyPr spcFirstLastPara="1" wrap="square" lIns="162150" tIns="162150" rIns="162150" bIns="1621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Become an Advocate</a:t>
              </a:r>
              <a:endParaRPr/>
            </a:p>
          </p:txBody>
        </p:sp>
        <p:sp>
          <p:nvSpPr>
            <p:cNvPr id="475" name="Google Shape;475;p26"/>
            <p:cNvSpPr/>
            <p:nvPr/>
          </p:nvSpPr>
          <p:spPr>
            <a:xfrm>
              <a:off x="8651376" y="1440968"/>
              <a:ext cx="2052158" cy="1860314"/>
            </a:xfrm>
            <a:prstGeom prst="rect">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txBox="1"/>
            <p:nvPr/>
          </p:nvSpPr>
          <p:spPr>
            <a:xfrm>
              <a:off x="8651376" y="1440968"/>
              <a:ext cx="2052158" cy="1860314"/>
            </a:xfrm>
            <a:prstGeom prst="rect">
              <a:avLst/>
            </a:prstGeom>
            <a:noFill/>
            <a:ln>
              <a:noFill/>
            </a:ln>
          </p:spPr>
          <p:txBody>
            <a:bodyPr spcFirstLastPara="1" wrap="square" lIns="202700" tIns="202700" rIns="202700" bIns="202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1">
                  <a:solidFill>
                    <a:schemeClr val="dk1"/>
                  </a:solidFill>
                  <a:latin typeface="Arial"/>
                  <a:ea typeface="Arial"/>
                  <a:cs typeface="Arial"/>
                  <a:sym typeface="Arial"/>
                </a:rPr>
                <a:t>www.conservationcouncil.ca/send-your-stopspraying-letter/ </a:t>
              </a:r>
              <a:endParaRPr/>
            </a:p>
          </p:txBody>
        </p:sp>
      </p:grpSp>
      <p:pic>
        <p:nvPicPr>
          <p:cNvPr id="477" name="Google Shape;477;p26" descr="A qr code on a white background&#10;&#10;AI-generated content may be incorrect."/>
          <p:cNvPicPr preferRelativeResize="0"/>
          <p:nvPr/>
        </p:nvPicPr>
        <p:blipFill rotWithShape="1">
          <a:blip r:embed="rId4">
            <a:alphaModFix/>
          </a:blip>
          <a:srcRect/>
          <a:stretch/>
        </p:blipFill>
        <p:spPr>
          <a:xfrm>
            <a:off x="1228548" y="4911873"/>
            <a:ext cx="1080689" cy="1080689"/>
          </a:xfrm>
          <a:prstGeom prst="rect">
            <a:avLst/>
          </a:prstGeom>
          <a:noFill/>
          <a:ln>
            <a:noFill/>
          </a:ln>
        </p:spPr>
      </p:pic>
      <p:pic>
        <p:nvPicPr>
          <p:cNvPr id="478" name="Google Shape;478;p26" descr="A qr code on a white background&#10;&#10;AI-generated content may be incorrect."/>
          <p:cNvPicPr preferRelativeResize="0"/>
          <p:nvPr/>
        </p:nvPicPr>
        <p:blipFill rotWithShape="1">
          <a:blip r:embed="rId5">
            <a:alphaModFix/>
          </a:blip>
          <a:srcRect/>
          <a:stretch/>
        </p:blipFill>
        <p:spPr>
          <a:xfrm>
            <a:off x="5617875" y="4911875"/>
            <a:ext cx="1080688" cy="1080688"/>
          </a:xfrm>
          <a:prstGeom prst="rect">
            <a:avLst/>
          </a:prstGeom>
          <a:noFill/>
          <a:ln>
            <a:noFill/>
          </a:ln>
        </p:spPr>
      </p:pic>
      <p:pic>
        <p:nvPicPr>
          <p:cNvPr id="479" name="Google Shape;479;p26" descr="A qr code on a white background&#10;&#10;AI-generated content may be incorrect."/>
          <p:cNvPicPr preferRelativeResize="0"/>
          <p:nvPr/>
        </p:nvPicPr>
        <p:blipFill rotWithShape="1">
          <a:blip r:embed="rId6">
            <a:alphaModFix/>
          </a:blip>
          <a:srcRect/>
          <a:stretch/>
        </p:blipFill>
        <p:spPr>
          <a:xfrm>
            <a:off x="3438525" y="4911875"/>
            <a:ext cx="1080688" cy="1080688"/>
          </a:xfrm>
          <a:prstGeom prst="rect">
            <a:avLst/>
          </a:prstGeom>
          <a:noFill/>
          <a:ln>
            <a:noFill/>
          </a:ln>
        </p:spPr>
      </p:pic>
      <p:pic>
        <p:nvPicPr>
          <p:cNvPr id="480" name="Google Shape;480;p26" descr="A qr code on a white background&#10;&#10;AI-generated content may be incorrect."/>
          <p:cNvPicPr preferRelativeResize="0"/>
          <p:nvPr/>
        </p:nvPicPr>
        <p:blipFill rotWithShape="1">
          <a:blip r:embed="rId7">
            <a:alphaModFix/>
          </a:blip>
          <a:srcRect/>
          <a:stretch/>
        </p:blipFill>
        <p:spPr>
          <a:xfrm>
            <a:off x="7797225" y="4911875"/>
            <a:ext cx="1080688" cy="1080688"/>
          </a:xfrm>
          <a:prstGeom prst="rect">
            <a:avLst/>
          </a:prstGeom>
          <a:noFill/>
          <a:ln>
            <a:noFill/>
          </a:ln>
        </p:spPr>
      </p:pic>
      <p:pic>
        <p:nvPicPr>
          <p:cNvPr id="481" name="Google Shape;481;p26" descr="A qr code on a white background&#10;&#10;AI-generated content may be incorrect."/>
          <p:cNvPicPr preferRelativeResize="0"/>
          <p:nvPr/>
        </p:nvPicPr>
        <p:blipFill rotWithShape="1">
          <a:blip r:embed="rId8">
            <a:alphaModFix/>
          </a:blip>
          <a:srcRect/>
          <a:stretch/>
        </p:blipFill>
        <p:spPr>
          <a:xfrm>
            <a:off x="9946681" y="4901371"/>
            <a:ext cx="1080688" cy="1080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27" title="Oak tree with swaying branches"/>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87" name="Google Shape;487;p27"/>
          <p:cNvSpPr txBox="1"/>
          <p:nvPr/>
        </p:nvSpPr>
        <p:spPr>
          <a:xfrm>
            <a:off x="3080426" y="2752928"/>
            <a:ext cx="301557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dk1"/>
                </a:solidFill>
                <a:latin typeface="Arial"/>
                <a:ea typeface="Arial"/>
                <a:cs typeface="Arial"/>
                <a:sym typeface="Arial"/>
              </a:rPr>
              <a:t>Thank you!</a:t>
            </a:r>
            <a:endParaRPr sz="44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5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3"/>
          <p:cNvSpPr/>
          <p:nvPr/>
        </p:nvSpPr>
        <p:spPr>
          <a:xfrm>
            <a:off x="-1" y="0"/>
            <a:ext cx="4818889" cy="6858000"/>
          </a:xfrm>
          <a:custGeom>
            <a:avLst/>
            <a:gdLst/>
            <a:ahLst/>
            <a:cxnLst/>
            <a:rect l="l" t="t" r="r" b="b"/>
            <a:pathLst>
              <a:path w="4818889" h="6858000" extrusionOk="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 name="Google Shape;99;p3"/>
          <p:cNvSpPr/>
          <p:nvPr/>
        </p:nvSpPr>
        <p:spPr>
          <a:xfrm>
            <a:off x="1" y="0"/>
            <a:ext cx="4811477" cy="6858000"/>
          </a:xfrm>
          <a:custGeom>
            <a:avLst/>
            <a:gdLst/>
            <a:ahLst/>
            <a:cxnLst/>
            <a:rect l="l" t="t" r="r" b="b"/>
            <a:pathLst>
              <a:path w="4811477" h="6858000" extrusionOk="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 name="Google Shape;100;p3"/>
          <p:cNvSpPr/>
          <p:nvPr/>
        </p:nvSpPr>
        <p:spPr>
          <a:xfrm>
            <a:off x="0" y="3081528"/>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01" name="Google Shape;101;p3"/>
          <p:cNvGrpSpPr/>
          <p:nvPr/>
        </p:nvGrpSpPr>
        <p:grpSpPr>
          <a:xfrm>
            <a:off x="5248275" y="340267"/>
            <a:ext cx="6588436" cy="6177465"/>
            <a:chOff x="0" y="6797"/>
            <a:chExt cx="6588436" cy="6177465"/>
          </a:xfrm>
        </p:grpSpPr>
        <p:sp>
          <p:nvSpPr>
            <p:cNvPr id="102" name="Google Shape;102;p3"/>
            <p:cNvSpPr/>
            <p:nvPr/>
          </p:nvSpPr>
          <p:spPr>
            <a:xfrm>
              <a:off x="0" y="6797"/>
              <a:ext cx="6588436" cy="1305495"/>
            </a:xfrm>
            <a:prstGeom prst="roundRect">
              <a:avLst>
                <a:gd name="adj" fmla="val 1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94912" y="300533"/>
              <a:ext cx="718724" cy="71802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367284" y="6797"/>
              <a:ext cx="5026148" cy="1306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p:nvPr/>
          </p:nvSpPr>
          <p:spPr>
            <a:xfrm>
              <a:off x="1367284" y="6797"/>
              <a:ext cx="5026148" cy="1306771"/>
            </a:xfrm>
            <a:prstGeom prst="rect">
              <a:avLst/>
            </a:prstGeom>
            <a:noFill/>
            <a:ln>
              <a:noFill/>
            </a:ln>
          </p:spPr>
          <p:txBody>
            <a:bodyPr spcFirstLastPara="1" wrap="square" lIns="138300" tIns="138300" rIns="138300" bIns="138300"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Environmental nonprofit in New Brunswick since 1969</a:t>
              </a:r>
              <a:endParaRPr/>
            </a:p>
          </p:txBody>
        </p:sp>
        <p:sp>
          <p:nvSpPr>
            <p:cNvPr id="106" name="Google Shape;106;p3"/>
            <p:cNvSpPr/>
            <p:nvPr/>
          </p:nvSpPr>
          <p:spPr>
            <a:xfrm>
              <a:off x="0" y="1664918"/>
              <a:ext cx="6588436" cy="1305495"/>
            </a:xfrm>
            <a:prstGeom prst="roundRect">
              <a:avLst>
                <a:gd name="adj" fmla="val 10000"/>
              </a:avLst>
            </a:prstGeom>
            <a:solidFill>
              <a:srgbClr val="176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94912" y="1924098"/>
              <a:ext cx="718724" cy="71802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493891" y="1590361"/>
              <a:ext cx="4743618" cy="1306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p:nvPr/>
          </p:nvSpPr>
          <p:spPr>
            <a:xfrm>
              <a:off x="1493891" y="1590361"/>
              <a:ext cx="4743618" cy="1306771"/>
            </a:xfrm>
            <a:prstGeom prst="rect">
              <a:avLst/>
            </a:prstGeom>
            <a:noFill/>
            <a:ln>
              <a:noFill/>
            </a:ln>
          </p:spPr>
          <p:txBody>
            <a:bodyPr spcFirstLastPara="1" wrap="square" lIns="138300" tIns="138300" rIns="138300" bIns="138300"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Membership based</a:t>
              </a:r>
              <a:endParaRPr/>
            </a:p>
          </p:txBody>
        </p:sp>
        <p:sp>
          <p:nvSpPr>
            <p:cNvPr id="110" name="Google Shape;110;p3"/>
            <p:cNvSpPr/>
            <p:nvPr/>
          </p:nvSpPr>
          <p:spPr>
            <a:xfrm>
              <a:off x="0" y="3253926"/>
              <a:ext cx="6588436" cy="1305495"/>
            </a:xfrm>
            <a:prstGeom prst="roundRect">
              <a:avLst>
                <a:gd name="adj" fmla="val 10000"/>
              </a:avLst>
            </a:prstGeom>
            <a:solidFill>
              <a:srgbClr val="0F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94912" y="3547663"/>
              <a:ext cx="718724" cy="71802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508549" y="3253926"/>
              <a:ext cx="4743618" cy="1306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1508549" y="3253926"/>
              <a:ext cx="4743618" cy="1306771"/>
            </a:xfrm>
            <a:prstGeom prst="rect">
              <a:avLst/>
            </a:prstGeom>
            <a:noFill/>
            <a:ln>
              <a:noFill/>
            </a:ln>
          </p:spPr>
          <p:txBody>
            <a:bodyPr spcFirstLastPara="1" wrap="square" lIns="138300" tIns="138300" rIns="138300" bIns="138300"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New Vision: A healthy, sustainable, just environment in New Brunswick for all</a:t>
              </a:r>
              <a:endParaRPr/>
            </a:p>
          </p:txBody>
        </p:sp>
        <p:sp>
          <p:nvSpPr>
            <p:cNvPr id="114" name="Google Shape;114;p3"/>
            <p:cNvSpPr/>
            <p:nvPr/>
          </p:nvSpPr>
          <p:spPr>
            <a:xfrm>
              <a:off x="0" y="4877491"/>
              <a:ext cx="6588436" cy="1305495"/>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95298" y="5171227"/>
              <a:ext cx="718724" cy="71802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509321" y="4877491"/>
              <a:ext cx="4743618" cy="1306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1509321" y="4877491"/>
              <a:ext cx="4743618" cy="1306771"/>
            </a:xfrm>
            <a:prstGeom prst="rect">
              <a:avLst/>
            </a:prstGeom>
            <a:noFill/>
            <a:ln>
              <a:noFill/>
            </a:ln>
          </p:spPr>
          <p:txBody>
            <a:bodyPr spcFirstLastPara="1" wrap="square" lIns="138300" tIns="138300" rIns="138300" bIns="138300" anchor="ctr"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New Mission: The Conservation Council of New Brunswick promotes and advocates for a healthy, shared environment through research, education, and engagement with communities, industry and government</a:t>
              </a:r>
              <a:endParaRPr/>
            </a:p>
          </p:txBody>
        </p:sp>
      </p:grpSp>
      <p:pic>
        <p:nvPicPr>
          <p:cNvPr id="118" name="Google Shape;118;p3" descr="A logo with a tree and sun&#10;&#10;AI-generated content may be incorrect."/>
          <p:cNvPicPr preferRelativeResize="0"/>
          <p:nvPr/>
        </p:nvPicPr>
        <p:blipFill rotWithShape="1">
          <a:blip r:embed="rId7">
            <a:alphaModFix/>
          </a:blip>
          <a:srcRect/>
          <a:stretch/>
        </p:blipFill>
        <p:spPr>
          <a:xfrm>
            <a:off x="260039" y="2277082"/>
            <a:ext cx="4291399" cy="19520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6"/>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6"/>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6"/>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6"/>
          <p:cNvSpPr txBox="1">
            <a:spLocks noGrp="1"/>
          </p:cNvSpPr>
          <p:nvPr>
            <p:ph type="title"/>
          </p:nvPr>
        </p:nvSpPr>
        <p:spPr>
          <a:xfrm>
            <a:off x="474075" y="348875"/>
            <a:ext cx="11345700" cy="87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Play"/>
              <a:buNone/>
            </a:pPr>
            <a:r>
              <a:rPr lang="en-US" sz="2800">
                <a:solidFill>
                  <a:srgbClr val="FFFFFF"/>
                </a:solidFill>
              </a:rPr>
              <a:t>Conservation Council Members’ and Supporters’ Top Concerns - 2024</a:t>
            </a:r>
            <a:endParaRPr sz="2800">
              <a:solidFill>
                <a:srgbClr val="FFFFFF"/>
              </a:solidFill>
            </a:endParaRPr>
          </a:p>
        </p:txBody>
      </p:sp>
      <p:grpSp>
        <p:nvGrpSpPr>
          <p:cNvPr id="129" name="Google Shape;129;p6"/>
          <p:cNvGrpSpPr/>
          <p:nvPr/>
        </p:nvGrpSpPr>
        <p:grpSpPr>
          <a:xfrm>
            <a:off x="-42589" y="2888838"/>
            <a:ext cx="12095805" cy="2417657"/>
            <a:chOff x="5235" y="1313379"/>
            <a:chExt cx="12095805" cy="2417657"/>
          </a:xfrm>
        </p:grpSpPr>
        <p:sp>
          <p:nvSpPr>
            <p:cNvPr id="130" name="Google Shape;130;p6"/>
            <p:cNvSpPr/>
            <p:nvPr/>
          </p:nvSpPr>
          <p:spPr>
            <a:xfrm>
              <a:off x="419039" y="1313379"/>
              <a:ext cx="1294463" cy="1294463"/>
            </a:xfrm>
            <a:prstGeom prst="ellipse">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694908" y="1589248"/>
              <a:ext cx="742724" cy="74272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5235" y="3011036"/>
              <a:ext cx="212207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txBox="1"/>
            <p:nvPr/>
          </p:nvSpPr>
          <p:spPr>
            <a:xfrm>
              <a:off x="5235" y="3011036"/>
              <a:ext cx="212207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FFC000"/>
                </a:buClr>
                <a:buSzPts val="1700"/>
                <a:buFont typeface="Arial"/>
                <a:buNone/>
              </a:pPr>
              <a:r>
                <a:rPr lang="en-US" sz="1700" cap="none">
                  <a:solidFill>
                    <a:srgbClr val="FFC000"/>
                  </a:solidFill>
                  <a:latin typeface="Arial"/>
                  <a:ea typeface="Arial"/>
                  <a:cs typeface="Arial"/>
                  <a:sym typeface="Arial"/>
                </a:rPr>
                <a:t>CLIMATE CHANGE</a:t>
              </a:r>
              <a:endParaRPr sz="1700">
                <a:solidFill>
                  <a:srgbClr val="FFC000"/>
                </a:solidFill>
                <a:latin typeface="Arial"/>
                <a:ea typeface="Arial"/>
                <a:cs typeface="Arial"/>
                <a:sym typeface="Arial"/>
              </a:endParaRPr>
            </a:p>
          </p:txBody>
        </p:sp>
        <p:sp>
          <p:nvSpPr>
            <p:cNvPr id="134" name="Google Shape;134;p6"/>
            <p:cNvSpPr/>
            <p:nvPr/>
          </p:nvSpPr>
          <p:spPr>
            <a:xfrm>
              <a:off x="2912472" y="1313379"/>
              <a:ext cx="1294463" cy="1294463"/>
            </a:xfrm>
            <a:prstGeom prst="ellipse">
              <a:avLst/>
            </a:prstGeom>
            <a:solidFill>
              <a:srgbClr val="176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3188341" y="1589248"/>
              <a:ext cx="742724" cy="7427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2498668" y="3011036"/>
              <a:ext cx="212207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txBox="1"/>
            <p:nvPr/>
          </p:nvSpPr>
          <p:spPr>
            <a:xfrm>
              <a:off x="2498668" y="3011036"/>
              <a:ext cx="212207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cap="none">
                  <a:solidFill>
                    <a:schemeClr val="dk1"/>
                  </a:solidFill>
                  <a:latin typeface="Arial"/>
                  <a:ea typeface="Arial"/>
                  <a:cs typeface="Arial"/>
                  <a:sym typeface="Arial"/>
                </a:rPr>
                <a:t>SUSTAINABLE FOREST MANAGEMENT</a:t>
              </a:r>
              <a:endParaRPr/>
            </a:p>
          </p:txBody>
        </p:sp>
        <p:sp>
          <p:nvSpPr>
            <p:cNvPr id="138" name="Google Shape;138;p6"/>
            <p:cNvSpPr/>
            <p:nvPr/>
          </p:nvSpPr>
          <p:spPr>
            <a:xfrm>
              <a:off x="5405906" y="1313379"/>
              <a:ext cx="1294463" cy="1294463"/>
            </a:xfrm>
            <a:prstGeom prst="ellipse">
              <a:avLst/>
            </a:prstGeom>
            <a:solidFill>
              <a:srgbClr val="0F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5681775" y="1589248"/>
              <a:ext cx="742724" cy="74272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4992102" y="3011036"/>
              <a:ext cx="212207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4992102" y="3011036"/>
              <a:ext cx="212207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F4861"/>
                </a:buClr>
                <a:buSzPts val="1700"/>
                <a:buFont typeface="Arial"/>
                <a:buNone/>
              </a:pPr>
              <a:r>
                <a:rPr lang="en-US" sz="1700" cap="none">
                  <a:solidFill>
                    <a:srgbClr val="0F4861"/>
                  </a:solidFill>
                  <a:latin typeface="Arial"/>
                  <a:ea typeface="Arial"/>
                  <a:cs typeface="Arial"/>
                  <a:sym typeface="Arial"/>
                </a:rPr>
                <a:t>HERBICIDE / PESTICIDE USE</a:t>
              </a:r>
              <a:endParaRPr sz="1700">
                <a:solidFill>
                  <a:srgbClr val="0F4861"/>
                </a:solidFill>
                <a:latin typeface="Arial"/>
                <a:ea typeface="Arial"/>
                <a:cs typeface="Arial"/>
                <a:sym typeface="Arial"/>
              </a:endParaRPr>
            </a:p>
          </p:txBody>
        </p:sp>
        <p:sp>
          <p:nvSpPr>
            <p:cNvPr id="142" name="Google Shape;142;p6"/>
            <p:cNvSpPr/>
            <p:nvPr/>
          </p:nvSpPr>
          <p:spPr>
            <a:xfrm>
              <a:off x="7899339" y="1313379"/>
              <a:ext cx="1294463" cy="1294463"/>
            </a:xfrm>
            <a:prstGeom prst="ellipse">
              <a:avLst/>
            </a:prstGeom>
            <a:solidFill>
              <a:srgbClr val="BF4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175209" y="1589248"/>
              <a:ext cx="742724" cy="74272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7485536" y="3011036"/>
              <a:ext cx="212207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txBox="1"/>
            <p:nvPr/>
          </p:nvSpPr>
          <p:spPr>
            <a:xfrm>
              <a:off x="7485536" y="3011036"/>
              <a:ext cx="212207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accent2"/>
                </a:buClr>
                <a:buSzPts val="1700"/>
                <a:buFont typeface="Arial"/>
                <a:buNone/>
              </a:pPr>
              <a:r>
                <a:rPr lang="en-US" sz="1700" cap="none">
                  <a:solidFill>
                    <a:schemeClr val="accent2"/>
                  </a:solidFill>
                  <a:latin typeface="Arial"/>
                  <a:ea typeface="Arial"/>
                  <a:cs typeface="Arial"/>
                  <a:sym typeface="Arial"/>
                </a:rPr>
                <a:t>BIODIVERSITY LOSS</a:t>
              </a:r>
              <a:endParaRPr sz="1700">
                <a:solidFill>
                  <a:schemeClr val="accent2"/>
                </a:solidFill>
                <a:latin typeface="Arial"/>
                <a:ea typeface="Arial"/>
                <a:cs typeface="Arial"/>
                <a:sym typeface="Arial"/>
              </a:endParaRPr>
            </a:p>
          </p:txBody>
        </p:sp>
        <p:sp>
          <p:nvSpPr>
            <p:cNvPr id="146" name="Google Shape;146;p6"/>
            <p:cNvSpPr/>
            <p:nvPr/>
          </p:nvSpPr>
          <p:spPr>
            <a:xfrm>
              <a:off x="10392773" y="1313379"/>
              <a:ext cx="1294463" cy="1294463"/>
            </a:xfrm>
            <a:prstGeom prst="ellipse">
              <a:avLst/>
            </a:prstGeom>
            <a:solidFill>
              <a:srgbClr val="4EA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10668642" y="1589248"/>
              <a:ext cx="742724" cy="74272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9978969" y="3011036"/>
              <a:ext cx="2122071"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txBox="1"/>
            <p:nvPr/>
          </p:nvSpPr>
          <p:spPr>
            <a:xfrm>
              <a:off x="9978969" y="3011036"/>
              <a:ext cx="212207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cap="none">
                  <a:solidFill>
                    <a:schemeClr val="dk1"/>
                  </a:solidFill>
                  <a:latin typeface="Arial"/>
                  <a:ea typeface="Arial"/>
                  <a:cs typeface="Arial"/>
                  <a:sym typeface="Arial"/>
                </a:rPr>
                <a:t>LACK OF RENEWABLE ENERGY / RELIANCE ON FOSSIL FUELS</a:t>
              </a:r>
              <a:endParaRPr/>
            </a:p>
          </p:txBody>
        </p:sp>
      </p:grpSp>
      <p:pic>
        <p:nvPicPr>
          <p:cNvPr id="150" name="Google Shape;150;p6"/>
          <p:cNvPicPr preferRelativeResize="0"/>
          <p:nvPr/>
        </p:nvPicPr>
        <p:blipFill rotWithShape="1">
          <a:blip r:embed="rId8">
            <a:alphaModFix/>
          </a:blip>
          <a:srcRect/>
          <a:stretch/>
        </p:blipFill>
        <p:spPr>
          <a:xfrm>
            <a:off x="9807874" y="5861397"/>
            <a:ext cx="2450804" cy="11156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12"/>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 name="Google Shape;158;p12"/>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12"/>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12"/>
          <p:cNvSpPr txBox="1">
            <a:spLocks noGrp="1"/>
          </p:cNvSpPr>
          <p:nvPr>
            <p:ph type="title"/>
          </p:nvPr>
        </p:nvSpPr>
        <p:spPr>
          <a:xfrm>
            <a:off x="1378097" y="349102"/>
            <a:ext cx="10044000" cy="87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100"/>
              <a:buFont typeface="Play"/>
              <a:buNone/>
            </a:pPr>
            <a:r>
              <a:rPr lang="en-US" sz="3100">
                <a:solidFill>
                  <a:schemeClr val="lt1"/>
                </a:solidFill>
              </a:rPr>
              <a:t>What is </a:t>
            </a:r>
            <a:r>
              <a:rPr lang="en-US" sz="3200">
                <a:solidFill>
                  <a:schemeClr val="lt1"/>
                </a:solidFill>
              </a:rPr>
              <a:t>RIGS? (Renewable Integration &amp; Grid Security)</a:t>
            </a:r>
            <a:endParaRPr sz="3100">
              <a:solidFill>
                <a:schemeClr val="lt1"/>
              </a:solidFill>
            </a:endParaRPr>
          </a:p>
        </p:txBody>
      </p:sp>
      <p:pic>
        <p:nvPicPr>
          <p:cNvPr id="161" name="Google Shape;161;p12"/>
          <p:cNvPicPr preferRelativeResize="0"/>
          <p:nvPr/>
        </p:nvPicPr>
        <p:blipFill rotWithShape="1">
          <a:blip r:embed="rId3">
            <a:alphaModFix/>
          </a:blip>
          <a:srcRect/>
          <a:stretch/>
        </p:blipFill>
        <p:spPr>
          <a:xfrm>
            <a:off x="9792965" y="5825649"/>
            <a:ext cx="2450804" cy="1115665"/>
          </a:xfrm>
          <a:prstGeom prst="rect">
            <a:avLst/>
          </a:prstGeom>
          <a:noFill/>
          <a:ln>
            <a:noFill/>
          </a:ln>
        </p:spPr>
      </p:pic>
      <p:grpSp>
        <p:nvGrpSpPr>
          <p:cNvPr id="162" name="Google Shape;162;p12"/>
          <p:cNvGrpSpPr/>
          <p:nvPr/>
        </p:nvGrpSpPr>
        <p:grpSpPr>
          <a:xfrm>
            <a:off x="330533" y="1676393"/>
            <a:ext cx="11302737" cy="4517246"/>
            <a:chOff x="0" y="3534"/>
            <a:chExt cx="11302737" cy="4517246"/>
          </a:xfrm>
        </p:grpSpPr>
        <p:sp>
          <p:nvSpPr>
            <p:cNvPr id="163" name="Google Shape;163;p12"/>
            <p:cNvSpPr/>
            <p:nvPr/>
          </p:nvSpPr>
          <p:spPr>
            <a:xfrm>
              <a:off x="0" y="3534"/>
              <a:ext cx="11302737" cy="752874"/>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p:nvPr/>
          </p:nvSpPr>
          <p:spPr>
            <a:xfrm>
              <a:off x="227744" y="172931"/>
              <a:ext cx="414080" cy="41408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p:cNvSpPr/>
            <p:nvPr/>
          </p:nvSpPr>
          <p:spPr>
            <a:xfrm>
              <a:off x="869569" y="3534"/>
              <a:ext cx="10433167" cy="7528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txBox="1"/>
            <p:nvPr/>
          </p:nvSpPr>
          <p:spPr>
            <a:xfrm>
              <a:off x="869569" y="3534"/>
              <a:ext cx="10433167" cy="752874"/>
            </a:xfrm>
            <a:prstGeom prst="rect">
              <a:avLst/>
            </a:prstGeom>
            <a:noFill/>
            <a:ln>
              <a:noFill/>
            </a:ln>
          </p:spPr>
          <p:txBody>
            <a:bodyPr spcFirstLastPara="1" wrap="square" lIns="79675" tIns="79675" rIns="79675" bIns="796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dirty="0">
                  <a:solidFill>
                    <a:schemeClr val="dk1"/>
                  </a:solidFill>
                  <a:latin typeface="Arial"/>
                  <a:ea typeface="Arial"/>
                  <a:cs typeface="Arial"/>
                  <a:sym typeface="Arial"/>
                </a:rPr>
                <a:t>Project Overview:</a:t>
              </a:r>
              <a:r>
                <a:rPr lang="en-US" sz="1600" b="0" i="0" dirty="0">
                  <a:solidFill>
                    <a:schemeClr val="dk1"/>
                  </a:solidFill>
                  <a:latin typeface="Arial"/>
                  <a:ea typeface="Arial"/>
                  <a:cs typeface="Arial"/>
                  <a:sym typeface="Arial"/>
                </a:rPr>
                <a:t> RIGS = </a:t>
              </a:r>
              <a:r>
                <a:rPr lang="en-US" sz="1600" i="0" dirty="0">
                  <a:solidFill>
                    <a:schemeClr val="dk1"/>
                  </a:solidFill>
                </a:rPr>
                <a:t>Renewable Integration and Grid Security</a:t>
              </a:r>
              <a:r>
                <a:rPr lang="en-US" sz="1600" b="0" i="0" dirty="0">
                  <a:solidFill>
                    <a:schemeClr val="dk1"/>
                  </a:solidFill>
                  <a:latin typeface="Arial"/>
                  <a:ea typeface="Arial"/>
                  <a:cs typeface="Arial"/>
                  <a:sym typeface="Arial"/>
                </a:rPr>
                <a:t> project. A proposed </a:t>
              </a:r>
              <a:r>
                <a:rPr lang="en-US" sz="1600" i="0" dirty="0">
                  <a:solidFill>
                    <a:schemeClr val="dk1"/>
                  </a:solidFill>
                </a:rPr>
                <a:t>400–500 MW electrical generating station</a:t>
              </a:r>
              <a:r>
                <a:rPr lang="en-US" sz="1600" b="0" i="0" dirty="0">
                  <a:solidFill>
                    <a:schemeClr val="dk1"/>
                  </a:solidFill>
                  <a:latin typeface="Arial"/>
                  <a:ea typeface="Arial"/>
                  <a:cs typeface="Arial"/>
                  <a:sym typeface="Arial"/>
                </a:rPr>
                <a:t> near Centre Village (Tantramar).</a:t>
              </a:r>
              <a:endParaRPr sz="1600" dirty="0">
                <a:solidFill>
                  <a:schemeClr val="dk1"/>
                </a:solidFill>
                <a:latin typeface="Arial"/>
                <a:ea typeface="Arial"/>
                <a:cs typeface="Arial"/>
                <a:sym typeface="Arial"/>
              </a:endParaRPr>
            </a:p>
          </p:txBody>
        </p:sp>
        <p:sp>
          <p:nvSpPr>
            <p:cNvPr id="167" name="Google Shape;167;p12"/>
            <p:cNvSpPr/>
            <p:nvPr/>
          </p:nvSpPr>
          <p:spPr>
            <a:xfrm>
              <a:off x="0" y="944627"/>
              <a:ext cx="11302737" cy="752874"/>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a:off x="227744" y="1114024"/>
              <a:ext cx="414080" cy="414080"/>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2"/>
            <p:cNvSpPr/>
            <p:nvPr/>
          </p:nvSpPr>
          <p:spPr>
            <a:xfrm>
              <a:off x="869569" y="944627"/>
              <a:ext cx="10433167" cy="7528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txBox="1"/>
            <p:nvPr/>
          </p:nvSpPr>
          <p:spPr>
            <a:xfrm>
              <a:off x="869569" y="944627"/>
              <a:ext cx="10433167" cy="752874"/>
            </a:xfrm>
            <a:prstGeom prst="rect">
              <a:avLst/>
            </a:prstGeom>
            <a:noFill/>
            <a:ln>
              <a:noFill/>
            </a:ln>
          </p:spPr>
          <p:txBody>
            <a:bodyPr spcFirstLastPara="1" wrap="square" lIns="79675" tIns="79675" rIns="79675" bIns="796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dirty="0">
                  <a:solidFill>
                    <a:schemeClr val="dk1"/>
                  </a:solidFill>
                  <a:latin typeface="Arial"/>
                  <a:ea typeface="Arial"/>
                  <a:cs typeface="Arial"/>
                  <a:sym typeface="Arial"/>
                </a:rPr>
                <a:t>Technology:</a:t>
              </a:r>
              <a:r>
                <a:rPr lang="en-US" sz="1600" b="0" i="0" dirty="0">
                  <a:solidFill>
                    <a:schemeClr val="dk1"/>
                  </a:solidFill>
                  <a:latin typeface="Arial"/>
                  <a:ea typeface="Arial"/>
                  <a:cs typeface="Arial"/>
                  <a:sym typeface="Arial"/>
                </a:rPr>
                <a:t> It will use </a:t>
              </a:r>
              <a:r>
                <a:rPr lang="en-US" sz="1600" i="0" dirty="0">
                  <a:solidFill>
                    <a:schemeClr val="dk1"/>
                  </a:solidFill>
                </a:rPr>
                <a:t>eight to ten aeroderivative gas turbines</a:t>
              </a:r>
              <a:r>
                <a:rPr lang="en-US" sz="1600" b="0" i="0" dirty="0">
                  <a:solidFill>
                    <a:schemeClr val="dk1"/>
                  </a:solidFill>
                  <a:latin typeface="Arial"/>
                  <a:ea typeface="Arial"/>
                  <a:cs typeface="Arial"/>
                  <a:sym typeface="Arial"/>
                </a:rPr>
                <a:t> (small jet-engine-based generators) with </a:t>
              </a:r>
              <a:r>
                <a:rPr lang="en-US" sz="1600" i="0" dirty="0">
                  <a:solidFill>
                    <a:schemeClr val="dk1"/>
                  </a:solidFill>
                </a:rPr>
                <a:t>dual-fuel capability</a:t>
              </a:r>
              <a:r>
                <a:rPr lang="en-US" sz="1600" b="0" i="0" dirty="0">
                  <a:solidFill>
                    <a:schemeClr val="dk1"/>
                  </a:solidFill>
                  <a:latin typeface="Arial"/>
                  <a:ea typeface="Arial"/>
                  <a:cs typeface="Arial"/>
                  <a:sym typeface="Arial"/>
                </a:rPr>
                <a:t> (fracked natural gas as primary fuel, with diesel as backup – fossil fuels).</a:t>
              </a:r>
              <a:endParaRPr sz="1600" dirty="0">
                <a:solidFill>
                  <a:schemeClr val="dk1"/>
                </a:solidFill>
                <a:latin typeface="Arial"/>
                <a:ea typeface="Arial"/>
                <a:cs typeface="Arial"/>
                <a:sym typeface="Arial"/>
              </a:endParaRPr>
            </a:p>
          </p:txBody>
        </p:sp>
        <p:sp>
          <p:nvSpPr>
            <p:cNvPr id="171" name="Google Shape;171;p12"/>
            <p:cNvSpPr/>
            <p:nvPr/>
          </p:nvSpPr>
          <p:spPr>
            <a:xfrm>
              <a:off x="0" y="1885720"/>
              <a:ext cx="11302737" cy="752874"/>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p:nvPr/>
          </p:nvSpPr>
          <p:spPr>
            <a:xfrm>
              <a:off x="227744" y="2055117"/>
              <a:ext cx="414080" cy="414080"/>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869569" y="1885720"/>
              <a:ext cx="10433167" cy="7528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2"/>
            <p:cNvSpPr txBox="1"/>
            <p:nvPr/>
          </p:nvSpPr>
          <p:spPr>
            <a:xfrm>
              <a:off x="869569" y="1885720"/>
              <a:ext cx="10433167" cy="752874"/>
            </a:xfrm>
            <a:prstGeom prst="rect">
              <a:avLst/>
            </a:prstGeom>
            <a:noFill/>
            <a:ln>
              <a:noFill/>
            </a:ln>
          </p:spPr>
          <p:txBody>
            <a:bodyPr spcFirstLastPara="1" wrap="square" lIns="79675" tIns="79675" rIns="79675" bIns="796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a:solidFill>
                    <a:schemeClr val="dk1"/>
                  </a:solidFill>
                  <a:latin typeface="Arial"/>
                  <a:ea typeface="Arial"/>
                  <a:cs typeface="Arial"/>
                  <a:sym typeface="Arial"/>
                </a:rPr>
                <a:t>Fast-Start Peaker:</a:t>
              </a:r>
              <a:r>
                <a:rPr lang="en-US" sz="1600" b="0" i="0">
                  <a:solidFill>
                    <a:schemeClr val="dk1"/>
                  </a:solidFill>
                  <a:latin typeface="Arial"/>
                  <a:ea typeface="Arial"/>
                  <a:cs typeface="Arial"/>
                  <a:sym typeface="Arial"/>
                </a:rPr>
                <a:t> These turbines ar</a:t>
              </a:r>
              <a:r>
                <a:rPr lang="en-US" sz="1600" i="0">
                  <a:solidFill>
                    <a:schemeClr val="dk1"/>
                  </a:solidFill>
                </a:rPr>
                <a:t>e “fast-starting” (compared to what?) and are supposed to operate as peaking units – providing power during high demand period</a:t>
              </a:r>
              <a:r>
                <a:rPr lang="en-US" sz="1600" b="0" i="0">
                  <a:solidFill>
                    <a:schemeClr val="dk1"/>
                  </a:solidFill>
                  <a:latin typeface="Arial"/>
                  <a:ea typeface="Arial"/>
                  <a:cs typeface="Arial"/>
                  <a:sym typeface="Arial"/>
                </a:rPr>
                <a:t>s or when other sources (wind/solar) are insufficient.</a:t>
              </a:r>
              <a:endParaRPr sz="1600">
                <a:solidFill>
                  <a:schemeClr val="dk1"/>
                </a:solidFill>
                <a:latin typeface="Arial"/>
                <a:ea typeface="Arial"/>
                <a:cs typeface="Arial"/>
                <a:sym typeface="Arial"/>
              </a:endParaRPr>
            </a:p>
          </p:txBody>
        </p:sp>
        <p:sp>
          <p:nvSpPr>
            <p:cNvPr id="175" name="Google Shape;175;p12"/>
            <p:cNvSpPr/>
            <p:nvPr/>
          </p:nvSpPr>
          <p:spPr>
            <a:xfrm>
              <a:off x="0" y="2826813"/>
              <a:ext cx="11302737" cy="752874"/>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p:nvPr/>
          </p:nvSpPr>
          <p:spPr>
            <a:xfrm>
              <a:off x="227744" y="2996209"/>
              <a:ext cx="414080" cy="414080"/>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p:nvPr/>
          </p:nvSpPr>
          <p:spPr>
            <a:xfrm>
              <a:off x="869569" y="2826813"/>
              <a:ext cx="10433167" cy="7528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2"/>
            <p:cNvSpPr txBox="1"/>
            <p:nvPr/>
          </p:nvSpPr>
          <p:spPr>
            <a:xfrm>
              <a:off x="869569" y="2826813"/>
              <a:ext cx="10433167" cy="752874"/>
            </a:xfrm>
            <a:prstGeom prst="rect">
              <a:avLst/>
            </a:prstGeom>
            <a:noFill/>
            <a:ln>
              <a:noFill/>
            </a:ln>
          </p:spPr>
          <p:txBody>
            <a:bodyPr spcFirstLastPara="1" wrap="square" lIns="79675" tIns="79675" rIns="79675" bIns="796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a:solidFill>
                    <a:schemeClr val="dk1"/>
                  </a:solidFill>
                  <a:latin typeface="Arial"/>
                  <a:ea typeface="Arial"/>
                  <a:cs typeface="Arial"/>
                  <a:sym typeface="Arial"/>
                </a:rPr>
                <a:t>Grid Support:</a:t>
              </a:r>
              <a:r>
                <a:rPr lang="en-US" sz="1600" b="0" i="0">
                  <a:solidFill>
                    <a:schemeClr val="dk1"/>
                  </a:solidFill>
                  <a:latin typeface="Arial"/>
                  <a:ea typeface="Arial"/>
                  <a:cs typeface="Arial"/>
                  <a:sym typeface="Arial"/>
                </a:rPr>
                <a:t> </a:t>
              </a:r>
              <a:r>
                <a:rPr lang="en-US" sz="1600" i="0">
                  <a:solidFill>
                    <a:schemeClr val="dk1"/>
                  </a:solidFill>
                </a:rPr>
                <a:t>RIGS also includes grid-stabilizing synchronous condensers (</a:t>
              </a:r>
              <a:r>
                <a:rPr lang="en-US" sz="1600" i="0" u="sng">
                  <a:solidFill>
                    <a:schemeClr val="dk1"/>
                  </a:solidFill>
                </a:rPr>
                <a:t>can be built without RIGS</a:t>
              </a:r>
              <a:r>
                <a:rPr lang="en-US" sz="1600" i="0">
                  <a:solidFill>
                    <a:schemeClr val="dk1"/>
                  </a:solidFill>
                </a:rPr>
                <a:t>) to support voltage and frequency stability.</a:t>
              </a:r>
              <a:endParaRPr sz="1600">
                <a:solidFill>
                  <a:schemeClr val="dk1"/>
                </a:solidFill>
              </a:endParaRPr>
            </a:p>
          </p:txBody>
        </p:sp>
        <p:sp>
          <p:nvSpPr>
            <p:cNvPr id="179" name="Google Shape;179;p12"/>
            <p:cNvSpPr/>
            <p:nvPr/>
          </p:nvSpPr>
          <p:spPr>
            <a:xfrm>
              <a:off x="0" y="3767906"/>
              <a:ext cx="11302737" cy="752874"/>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p:nvPr/>
          </p:nvSpPr>
          <p:spPr>
            <a:xfrm>
              <a:off x="227744" y="3937302"/>
              <a:ext cx="414080" cy="414080"/>
            </a:xfrm>
            <a:prstGeom prst="rect">
              <a:avLst/>
            </a:prstGeom>
            <a:blipFill rotWithShape="1">
              <a:blip r:embed="rId8">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2"/>
            <p:cNvSpPr/>
            <p:nvPr/>
          </p:nvSpPr>
          <p:spPr>
            <a:xfrm>
              <a:off x="869569" y="3767906"/>
              <a:ext cx="10433167" cy="7528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2"/>
            <p:cNvSpPr txBox="1"/>
            <p:nvPr/>
          </p:nvSpPr>
          <p:spPr>
            <a:xfrm>
              <a:off x="869569" y="3767906"/>
              <a:ext cx="10433167" cy="752874"/>
            </a:xfrm>
            <a:prstGeom prst="rect">
              <a:avLst/>
            </a:prstGeom>
            <a:noFill/>
            <a:ln>
              <a:noFill/>
            </a:ln>
          </p:spPr>
          <p:txBody>
            <a:bodyPr spcFirstLastPara="1" wrap="square" lIns="79675" tIns="79675" rIns="79675" bIns="7967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a:solidFill>
                    <a:schemeClr val="dk1"/>
                  </a:solidFill>
                  <a:latin typeface="Arial"/>
                  <a:ea typeface="Arial"/>
                  <a:cs typeface="Arial"/>
                  <a:sym typeface="Arial"/>
                </a:rPr>
                <a:t>Timeline &amp; Operator:</a:t>
              </a:r>
              <a:r>
                <a:rPr lang="en-US" sz="1600">
                  <a:solidFill>
                    <a:schemeClr val="dk1"/>
                  </a:solidFill>
                  <a:latin typeface="Arial"/>
                  <a:ea typeface="Arial"/>
                  <a:cs typeface="Arial"/>
                  <a:sym typeface="Arial"/>
                </a:rPr>
                <a:t> NB Power has </a:t>
              </a:r>
              <a:r>
                <a:rPr lang="en-US" sz="1600">
                  <a:solidFill>
                    <a:schemeClr val="dk1"/>
                  </a:solidFill>
                </a:rPr>
                <a:t>contracted a U.S. firm, ProEnergy, to build, own, and operate RIGS</a:t>
              </a:r>
              <a:r>
                <a:rPr lang="en-US" sz="1600">
                  <a:solidFill>
                    <a:schemeClr val="dk1"/>
                  </a:solidFill>
                  <a:latin typeface="Arial"/>
                  <a:ea typeface="Arial"/>
                  <a:cs typeface="Arial"/>
                  <a:sym typeface="Arial"/>
                </a:rPr>
                <a:t> under a 25-year agreement. Target operation start: </a:t>
              </a:r>
              <a:r>
                <a:rPr lang="en-US" sz="1600">
                  <a:solidFill>
                    <a:schemeClr val="dk1"/>
                  </a:solidFill>
                </a:rPr>
                <a:t>2028</a:t>
              </a:r>
              <a:r>
                <a:rPr lang="en-US" sz="1600">
                  <a:solidFill>
                    <a:schemeClr val="dk1"/>
                  </a:solidFill>
                  <a:latin typeface="Arial"/>
                  <a:ea typeface="Arial"/>
                  <a:cs typeface="Arial"/>
                  <a:sym typeface="Arial"/>
                </a:rPr>
                <a:t>.</a:t>
              </a:r>
              <a:endParaRPr/>
            </a:p>
          </p:txBody>
        </p:sp>
      </p:grpSp>
      <p:sp>
        <p:nvSpPr>
          <p:cNvPr id="183" name="Google Shape;183;p12"/>
          <p:cNvSpPr txBox="1"/>
          <p:nvPr/>
        </p:nvSpPr>
        <p:spPr>
          <a:xfrm>
            <a:off x="5830888" y="5887529"/>
            <a:ext cx="4190700" cy="7080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+25 years = 2053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13"/>
          <p:cNvSpPr/>
          <p:nvPr/>
        </p:nvSpPr>
        <p:spPr>
          <a:xfrm>
            <a:off x="-2"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13"/>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13"/>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3"/>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13"/>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Play"/>
              <a:buNone/>
            </a:pPr>
            <a:r>
              <a:rPr lang="en-US" sz="3200" dirty="0">
                <a:solidFill>
                  <a:schemeClr val="lt1"/>
                </a:solidFill>
              </a:rPr>
              <a:t>Why is NB Power Proposing RIGS Now?</a:t>
            </a:r>
            <a:endParaRPr sz="3100" dirty="0">
              <a:solidFill>
                <a:schemeClr val="lt1"/>
              </a:solidFill>
            </a:endParaRPr>
          </a:p>
        </p:txBody>
      </p:sp>
      <p:pic>
        <p:nvPicPr>
          <p:cNvPr id="194" name="Google Shape;194;p13"/>
          <p:cNvPicPr preferRelativeResize="0"/>
          <p:nvPr/>
        </p:nvPicPr>
        <p:blipFill rotWithShape="1">
          <a:blip r:embed="rId3">
            <a:alphaModFix/>
          </a:blip>
          <a:srcRect/>
          <a:stretch/>
        </p:blipFill>
        <p:spPr>
          <a:xfrm>
            <a:off x="9792965" y="5825649"/>
            <a:ext cx="2450804" cy="1115665"/>
          </a:xfrm>
          <a:prstGeom prst="rect">
            <a:avLst/>
          </a:prstGeom>
          <a:noFill/>
          <a:ln>
            <a:noFill/>
          </a:ln>
        </p:spPr>
      </p:pic>
      <p:cxnSp>
        <p:nvCxnSpPr>
          <p:cNvPr id="196" name="Google Shape;196;p13"/>
          <p:cNvCxnSpPr/>
          <p:nvPr/>
        </p:nvCxnSpPr>
        <p:spPr>
          <a:xfrm>
            <a:off x="291400" y="1753475"/>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197" name="Google Shape;197;p13"/>
          <p:cNvSpPr/>
          <p:nvPr/>
        </p:nvSpPr>
        <p:spPr>
          <a:xfrm>
            <a:off x="291400" y="1753475"/>
            <a:ext cx="11771100" cy="9874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txBox="1"/>
          <p:nvPr/>
        </p:nvSpPr>
        <p:spPr>
          <a:xfrm>
            <a:off x="291400" y="1753475"/>
            <a:ext cx="11771100" cy="98749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Arial"/>
                <a:ea typeface="Arial"/>
                <a:cs typeface="Arial"/>
                <a:sym typeface="Arial"/>
              </a:rPr>
              <a:t>Impending Capacity Shortfall:</a:t>
            </a:r>
            <a:r>
              <a:rPr lang="en-US" sz="1800" dirty="0">
                <a:solidFill>
                  <a:schemeClr val="dk1"/>
                </a:solidFill>
                <a:latin typeface="Arial"/>
                <a:ea typeface="Arial"/>
                <a:cs typeface="Arial"/>
                <a:sym typeface="Arial"/>
              </a:rPr>
              <a:t> NB Power’s planning studies identified </a:t>
            </a:r>
            <a:r>
              <a:rPr lang="en-US" sz="1800" dirty="0">
                <a:solidFill>
                  <a:schemeClr val="dk1"/>
                </a:solidFill>
              </a:rPr>
              <a:t>a generation capacity gap by 2028 – meaning without new resources, they might not meet peak demand around th</a:t>
            </a:r>
            <a:r>
              <a:rPr lang="en-US" sz="1800" dirty="0">
                <a:solidFill>
                  <a:schemeClr val="dk1"/>
                </a:solidFill>
                <a:latin typeface="Arial"/>
                <a:ea typeface="Arial"/>
                <a:cs typeface="Arial"/>
                <a:sym typeface="Arial"/>
              </a:rPr>
              <a:t>at time. This is accelerated from earlier forecasts (shortfall originally expected in the 2030s, but demand growth moved it up). </a:t>
            </a:r>
            <a:r>
              <a:rPr lang="en-US" sz="1800" i="1" dirty="0">
                <a:solidFill>
                  <a:schemeClr val="dk1"/>
                </a:solidFill>
                <a:latin typeface="Arial"/>
                <a:ea typeface="Arial"/>
                <a:cs typeface="Arial"/>
                <a:sym typeface="Arial"/>
              </a:rPr>
              <a:t>Maybe due to new data centers?</a:t>
            </a:r>
            <a:endParaRPr dirty="0"/>
          </a:p>
        </p:txBody>
      </p:sp>
      <p:sp>
        <p:nvSpPr>
          <p:cNvPr id="199" name="Google Shape;199;p13"/>
          <p:cNvSpPr txBox="1"/>
          <p:nvPr/>
        </p:nvSpPr>
        <p:spPr>
          <a:xfrm>
            <a:off x="291400" y="3013375"/>
            <a:ext cx="11771100" cy="7155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Arial"/>
                <a:ea typeface="Arial"/>
                <a:cs typeface="Arial"/>
                <a:sym typeface="Arial"/>
              </a:rPr>
              <a:t>Retirement of Coal by 2030, </a:t>
            </a:r>
            <a:r>
              <a:rPr lang="en-US" sz="1800" b="1" dirty="0" err="1">
                <a:solidFill>
                  <a:schemeClr val="dk1"/>
                </a:solidFill>
                <a:latin typeface="Arial"/>
                <a:ea typeface="Arial"/>
                <a:cs typeface="Arial"/>
                <a:sym typeface="Arial"/>
              </a:rPr>
              <a:t>Mactaquac</a:t>
            </a:r>
            <a:r>
              <a:rPr lang="en-US" sz="1800" b="1" dirty="0">
                <a:solidFill>
                  <a:schemeClr val="dk1"/>
                </a:solidFill>
                <a:latin typeface="Arial"/>
                <a:ea typeface="Arial"/>
                <a:cs typeface="Arial"/>
                <a:sym typeface="Arial"/>
              </a:rPr>
              <a:t> Refurbishment, Issues at </a:t>
            </a:r>
            <a:r>
              <a:rPr lang="en-US" sz="1800" b="1" dirty="0" err="1">
                <a:solidFill>
                  <a:schemeClr val="dk1"/>
                </a:solidFill>
                <a:latin typeface="Arial"/>
                <a:ea typeface="Arial"/>
                <a:cs typeface="Arial"/>
                <a:sym typeface="Arial"/>
              </a:rPr>
              <a:t>Lepreau</a:t>
            </a:r>
            <a:endParaRPr dirty="0"/>
          </a:p>
        </p:txBody>
      </p:sp>
      <p:cxnSp>
        <p:nvCxnSpPr>
          <p:cNvPr id="200" name="Google Shape;200;p13"/>
          <p:cNvCxnSpPr/>
          <p:nvPr/>
        </p:nvCxnSpPr>
        <p:spPr>
          <a:xfrm>
            <a:off x="291400" y="3728775"/>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01" name="Google Shape;201;p13"/>
          <p:cNvSpPr/>
          <p:nvPr/>
        </p:nvSpPr>
        <p:spPr>
          <a:xfrm>
            <a:off x="291400" y="3728775"/>
            <a:ext cx="11771100" cy="9874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txBox="1"/>
          <p:nvPr/>
        </p:nvSpPr>
        <p:spPr>
          <a:xfrm>
            <a:off x="291400" y="3770432"/>
            <a:ext cx="11771100" cy="98749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Arial"/>
                <a:ea typeface="Arial"/>
                <a:cs typeface="Arial"/>
                <a:sym typeface="Arial"/>
              </a:rPr>
              <a:t>Reliability &amp; “Energy Security”:</a:t>
            </a:r>
            <a:r>
              <a:rPr lang="en-US" sz="1800" dirty="0">
                <a:solidFill>
                  <a:schemeClr val="dk1"/>
                </a:solidFill>
                <a:latin typeface="Arial"/>
                <a:ea typeface="Arial"/>
                <a:cs typeface="Arial"/>
                <a:sym typeface="Arial"/>
              </a:rPr>
              <a:t> NB Power stresses the need </a:t>
            </a:r>
            <a:r>
              <a:rPr lang="en-US" sz="1800" dirty="0">
                <a:solidFill>
                  <a:schemeClr val="dk1"/>
                </a:solidFill>
              </a:rPr>
              <a:t>for reliable backup power as it adds intermittent renewables. RIGS is presented as an “insurance policy” to keep the lights on when wind/solar can’t</a:t>
            </a:r>
            <a:r>
              <a:rPr lang="en-US" sz="1800" dirty="0">
                <a:solidFill>
                  <a:schemeClr val="dk1"/>
                </a:solidFill>
                <a:latin typeface="Arial"/>
                <a:ea typeface="Arial"/>
                <a:cs typeface="Arial"/>
                <a:sym typeface="Arial"/>
              </a:rPr>
              <a:t>. Subject to fuel price volatility.</a:t>
            </a:r>
            <a:endParaRPr dirty="0"/>
          </a:p>
        </p:txBody>
      </p:sp>
      <p:cxnSp>
        <p:nvCxnSpPr>
          <p:cNvPr id="203" name="Google Shape;203;p13"/>
          <p:cNvCxnSpPr/>
          <p:nvPr/>
        </p:nvCxnSpPr>
        <p:spPr>
          <a:xfrm>
            <a:off x="291400" y="4716425"/>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04" name="Google Shape;204;p13"/>
          <p:cNvSpPr/>
          <p:nvPr/>
        </p:nvSpPr>
        <p:spPr>
          <a:xfrm>
            <a:off x="291400" y="4716425"/>
            <a:ext cx="11771100" cy="9874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txBox="1"/>
          <p:nvPr/>
        </p:nvSpPr>
        <p:spPr>
          <a:xfrm>
            <a:off x="291400" y="4796496"/>
            <a:ext cx="11771100" cy="98749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Arial"/>
                <a:ea typeface="Arial"/>
                <a:cs typeface="Arial"/>
                <a:sym typeface="Arial"/>
              </a:rPr>
              <a:t>Replace Aging Oil Units:</a:t>
            </a:r>
            <a:r>
              <a:rPr lang="en-US" sz="1800" dirty="0">
                <a:solidFill>
                  <a:schemeClr val="dk1"/>
                </a:solidFill>
                <a:latin typeface="Arial"/>
                <a:ea typeface="Arial"/>
                <a:cs typeface="Arial"/>
                <a:sym typeface="Arial"/>
              </a:rPr>
              <a:t> NB has some old oil-fired </a:t>
            </a:r>
            <a:r>
              <a:rPr lang="en-US" sz="1800" dirty="0" err="1">
                <a:solidFill>
                  <a:schemeClr val="dk1"/>
                </a:solidFill>
                <a:latin typeface="Arial"/>
                <a:ea typeface="Arial"/>
                <a:cs typeface="Arial"/>
                <a:sym typeface="Arial"/>
              </a:rPr>
              <a:t>peaker</a:t>
            </a:r>
            <a:r>
              <a:rPr lang="en-US" sz="1800" dirty="0">
                <a:solidFill>
                  <a:schemeClr val="dk1"/>
                </a:solidFill>
                <a:latin typeface="Arial"/>
                <a:ea typeface="Arial"/>
                <a:cs typeface="Arial"/>
                <a:sym typeface="Arial"/>
              </a:rPr>
              <a:t> units that are expensive and high-emitting. RIGS turbines </a:t>
            </a:r>
            <a:r>
              <a:rPr lang="en-US" sz="1800" dirty="0">
                <a:solidFill>
                  <a:schemeClr val="dk1"/>
                </a:solidFill>
              </a:rPr>
              <a:t>may </a:t>
            </a:r>
            <a:r>
              <a:rPr lang="en-US" sz="1800" dirty="0">
                <a:solidFill>
                  <a:schemeClr val="dk1"/>
                </a:solidFill>
                <a:latin typeface="Arial"/>
                <a:ea typeface="Arial"/>
                <a:cs typeface="Arial"/>
                <a:sym typeface="Arial"/>
              </a:rPr>
              <a:t>displace heavier GHG generators (NB Power says it will reduce use of older oil units).</a:t>
            </a:r>
            <a:endParaRPr dirty="0"/>
          </a:p>
        </p:txBody>
      </p:sp>
      <p:cxnSp>
        <p:nvCxnSpPr>
          <p:cNvPr id="206" name="Google Shape;206;p13"/>
          <p:cNvCxnSpPr/>
          <p:nvPr/>
        </p:nvCxnSpPr>
        <p:spPr>
          <a:xfrm>
            <a:off x="291400" y="5704075"/>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207" name="Google Shape;207;p13"/>
          <p:cNvSpPr/>
          <p:nvPr/>
        </p:nvSpPr>
        <p:spPr>
          <a:xfrm>
            <a:off x="291400" y="5704075"/>
            <a:ext cx="11771100" cy="9874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291400" y="5787290"/>
            <a:ext cx="11771100" cy="98749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Arial"/>
                <a:ea typeface="Arial"/>
                <a:cs typeface="Arial"/>
                <a:sym typeface="Arial"/>
              </a:rPr>
              <a:t>Fuel Flexibility &amp; Transition Narrative:</a:t>
            </a:r>
            <a:r>
              <a:rPr lang="en-US" sz="1800" dirty="0">
                <a:solidFill>
                  <a:schemeClr val="dk1"/>
                </a:solidFill>
                <a:latin typeface="Arial"/>
                <a:ea typeface="Arial"/>
                <a:cs typeface="Arial"/>
                <a:sym typeface="Arial"/>
              </a:rPr>
              <a:t> By being dual-fuel (and possibly hydrogen-capable later), NB Power frames RIGS as a “transitional” asset. </a:t>
            </a:r>
            <a:endParaRPr dirty="0"/>
          </a:p>
        </p:txBody>
      </p:sp>
      <p:cxnSp>
        <p:nvCxnSpPr>
          <p:cNvPr id="209" name="Google Shape;209;p13"/>
          <p:cNvCxnSpPr/>
          <p:nvPr/>
        </p:nvCxnSpPr>
        <p:spPr>
          <a:xfrm>
            <a:off x="291400" y="2942450"/>
            <a:ext cx="1177110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2" grpId="0"/>
      <p:bldP spid="205" grpId="0"/>
      <p:bldP spid="2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 name="Google Shape;216;p14"/>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 name="Google Shape;217;p14"/>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 name="Google Shape;218;p14"/>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14"/>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US" sz="3200" b="1">
                <a:solidFill>
                  <a:schemeClr val="lt1"/>
                </a:solidFill>
                <a:latin typeface="Calibri"/>
                <a:ea typeface="Calibri"/>
                <a:cs typeface="Calibri"/>
                <a:sym typeface="Calibri"/>
              </a:rPr>
              <a:t>Why the RIGS Diesel / Gas Plant is the Wrong Choice</a:t>
            </a:r>
            <a:endParaRPr sz="3200" b="1">
              <a:solidFill>
                <a:schemeClr val="lt1"/>
              </a:solidFill>
              <a:latin typeface="Calibri"/>
              <a:ea typeface="Calibri"/>
              <a:cs typeface="Calibri"/>
              <a:sym typeface="Calibri"/>
            </a:endParaRPr>
          </a:p>
        </p:txBody>
      </p:sp>
      <p:pic>
        <p:nvPicPr>
          <p:cNvPr id="220" name="Google Shape;220;p14"/>
          <p:cNvPicPr preferRelativeResize="0"/>
          <p:nvPr/>
        </p:nvPicPr>
        <p:blipFill rotWithShape="1">
          <a:blip r:embed="rId3">
            <a:alphaModFix/>
          </a:blip>
          <a:srcRect/>
          <a:stretch/>
        </p:blipFill>
        <p:spPr>
          <a:xfrm>
            <a:off x="9792965" y="5825649"/>
            <a:ext cx="2450804" cy="1115665"/>
          </a:xfrm>
          <a:prstGeom prst="rect">
            <a:avLst/>
          </a:prstGeom>
          <a:noFill/>
          <a:ln>
            <a:noFill/>
          </a:ln>
        </p:spPr>
      </p:pic>
      <p:grpSp>
        <p:nvGrpSpPr>
          <p:cNvPr id="221" name="Google Shape;221;p14"/>
          <p:cNvGrpSpPr/>
          <p:nvPr/>
        </p:nvGrpSpPr>
        <p:grpSpPr>
          <a:xfrm>
            <a:off x="484137" y="1998132"/>
            <a:ext cx="11223725" cy="3938743"/>
            <a:chOff x="45193" y="292472"/>
            <a:chExt cx="11223725" cy="3938743"/>
          </a:xfrm>
        </p:grpSpPr>
        <p:sp>
          <p:nvSpPr>
            <p:cNvPr id="222" name="Google Shape;222;p14"/>
            <p:cNvSpPr/>
            <p:nvPr/>
          </p:nvSpPr>
          <p:spPr>
            <a:xfrm>
              <a:off x="45193" y="391447"/>
              <a:ext cx="1485883" cy="1485883"/>
            </a:xfrm>
            <a:prstGeom prst="ellipse">
              <a:avLst/>
            </a:prstGeom>
            <a:solidFill>
              <a:srgbClr val="E97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357228" y="703483"/>
              <a:ext cx="861812" cy="861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849480" y="292472"/>
              <a:ext cx="3502439" cy="16838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txBox="1"/>
            <p:nvPr/>
          </p:nvSpPr>
          <p:spPr>
            <a:xfrm>
              <a:off x="1849480" y="292472"/>
              <a:ext cx="3502439" cy="168383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Health Concerns </a:t>
              </a:r>
              <a:endParaRPr/>
            </a:p>
            <a:p>
              <a:pPr marL="0" marR="0" lvl="0" indent="0" algn="l" rtl="0">
                <a:lnSpc>
                  <a:spcPct val="100000"/>
                </a:lnSpc>
                <a:spcBef>
                  <a:spcPts val="630"/>
                </a:spcBef>
                <a:spcAft>
                  <a:spcPts val="0"/>
                </a:spcAft>
                <a:buClr>
                  <a:schemeClr val="dk1"/>
                </a:buClr>
                <a:buSzPts val="1600"/>
                <a:buFont typeface="Arial"/>
                <a:buNone/>
              </a:pPr>
              <a:r>
                <a:rPr lang="en-US" sz="1600">
                  <a:solidFill>
                    <a:schemeClr val="dk1"/>
                  </a:solidFill>
                  <a:latin typeface="Arial"/>
                  <a:ea typeface="Arial"/>
                  <a:cs typeface="Arial"/>
                  <a:sym typeface="Arial"/>
                </a:rPr>
                <a:t>Burning gas and diesel creates air pollution that can trigger asthma, heart problems, and lung disease. </a:t>
              </a:r>
              <a:br>
                <a:rPr lang="en-US" sz="2400">
                  <a:solidFill>
                    <a:schemeClr val="dk1"/>
                  </a:solidFill>
                  <a:latin typeface="Arial"/>
                  <a:ea typeface="Arial"/>
                  <a:cs typeface="Arial"/>
                  <a:sym typeface="Arial"/>
                </a:rPr>
              </a:b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226" name="Google Shape;226;p14"/>
            <p:cNvSpPr/>
            <p:nvPr/>
          </p:nvSpPr>
          <p:spPr>
            <a:xfrm>
              <a:off x="5962192" y="391447"/>
              <a:ext cx="1485883" cy="1485883"/>
            </a:xfrm>
            <a:prstGeom prst="ellipse">
              <a:avLst/>
            </a:prstGeom>
            <a:solidFill>
              <a:srgbClr val="176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6245650" y="703483"/>
              <a:ext cx="861812" cy="861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7766479" y="391447"/>
              <a:ext cx="3502439" cy="14858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txBox="1"/>
            <p:nvPr/>
          </p:nvSpPr>
          <p:spPr>
            <a:xfrm>
              <a:off x="7766479" y="391447"/>
              <a:ext cx="3502439" cy="148588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Nature at Risk </a:t>
              </a:r>
              <a:endParaRPr/>
            </a:p>
            <a:p>
              <a:pPr marL="0" marR="0" lvl="0" indent="0" algn="l" rtl="0">
                <a:lnSpc>
                  <a:spcPct val="100000"/>
                </a:lnSpc>
                <a:spcBef>
                  <a:spcPts val="630"/>
                </a:spcBef>
                <a:spcAft>
                  <a:spcPts val="0"/>
                </a:spcAft>
                <a:buClr>
                  <a:schemeClr val="dk1"/>
                </a:buClr>
                <a:buSzPts val="1600"/>
                <a:buFont typeface="Arial"/>
                <a:buNone/>
              </a:pPr>
              <a:r>
                <a:rPr lang="en-US" sz="1600">
                  <a:solidFill>
                    <a:schemeClr val="dk1"/>
                  </a:solidFill>
                  <a:latin typeface="Arial"/>
                  <a:ea typeface="Arial"/>
                  <a:cs typeface="Arial"/>
                  <a:sym typeface="Arial"/>
                </a:rPr>
                <a:t>The site sits on the Chignecto Isthmus, a key wildlife corridor between NB and NS. Clearing land, adding noise, lights, and traffic, and draining wetlands would harm wildlife and raise flood and drought risks.</a:t>
              </a: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230" name="Google Shape;230;p14"/>
            <p:cNvSpPr/>
            <p:nvPr/>
          </p:nvSpPr>
          <p:spPr>
            <a:xfrm>
              <a:off x="45193" y="2745332"/>
              <a:ext cx="1485883" cy="1485883"/>
            </a:xfrm>
            <a:prstGeom prst="ellipse">
              <a:avLst/>
            </a:prstGeom>
            <a:solidFill>
              <a:srgbClr val="0C9E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357228" y="3057368"/>
              <a:ext cx="861812" cy="86181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849480" y="2745332"/>
              <a:ext cx="3502439" cy="14858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txBox="1"/>
            <p:nvPr/>
          </p:nvSpPr>
          <p:spPr>
            <a:xfrm>
              <a:off x="1849480" y="2745332"/>
              <a:ext cx="3502439" cy="148588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Water Under Pressure </a:t>
              </a:r>
              <a:endParaRPr/>
            </a:p>
            <a:p>
              <a:pPr marL="0" marR="0" lvl="0" indent="0" algn="l" rtl="0">
                <a:lnSpc>
                  <a:spcPct val="100000"/>
                </a:lnSpc>
                <a:spcBef>
                  <a:spcPts val="630"/>
                </a:spcBef>
                <a:spcAft>
                  <a:spcPts val="0"/>
                </a:spcAft>
                <a:buClr>
                  <a:schemeClr val="dk1"/>
                </a:buClr>
                <a:buSzPts val="1600"/>
                <a:buFont typeface="Arial"/>
                <a:buNone/>
              </a:pPr>
              <a:r>
                <a:rPr lang="en-US" sz="1600">
                  <a:solidFill>
                    <a:schemeClr val="dk1"/>
                  </a:solidFill>
                  <a:latin typeface="Arial"/>
                  <a:ea typeface="Arial"/>
                  <a:cs typeface="Arial"/>
                  <a:sym typeface="Arial"/>
                </a:rPr>
                <a:t>The plant could u</a:t>
              </a:r>
              <a:r>
                <a:rPr lang="en-US" sz="1600">
                  <a:solidFill>
                    <a:schemeClr val="dk1"/>
                  </a:solidFill>
                </a:rPr>
                <a:t>se about 7 million litres of groundwater a day, enough to lower wells, dry o</a:t>
              </a:r>
              <a:r>
                <a:rPr lang="en-US" sz="1600">
                  <a:solidFill>
                    <a:schemeClr val="dk1"/>
                  </a:solidFill>
                  <a:latin typeface="Arial"/>
                  <a:ea typeface="Arial"/>
                  <a:cs typeface="Arial"/>
                  <a:sym typeface="Arial"/>
                </a:rPr>
                <a:t>ut wetlands, and harm streams. Wastewater and fuel spills could also threaten drinking water.</a:t>
              </a:r>
              <a:endParaRPr/>
            </a:p>
          </p:txBody>
        </p:sp>
        <p:sp>
          <p:nvSpPr>
            <p:cNvPr id="234" name="Google Shape;234;p14"/>
            <p:cNvSpPr/>
            <p:nvPr/>
          </p:nvSpPr>
          <p:spPr>
            <a:xfrm>
              <a:off x="5962192" y="2745332"/>
              <a:ext cx="1485883" cy="1485883"/>
            </a:xfrm>
            <a:prstGeom prst="ellipse">
              <a:avLst/>
            </a:prstGeom>
            <a:solidFill>
              <a:srgbClr val="782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6274228" y="3057368"/>
              <a:ext cx="861812" cy="861812"/>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7766479" y="2745332"/>
              <a:ext cx="3502439" cy="14858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txBox="1"/>
            <p:nvPr/>
          </p:nvSpPr>
          <p:spPr>
            <a:xfrm>
              <a:off x="7766479" y="2745332"/>
              <a:ext cx="3502439" cy="148588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Community Concerns</a:t>
              </a:r>
              <a:endParaRPr/>
            </a:p>
            <a:p>
              <a:pPr marL="0" marR="0" lvl="0" indent="0" algn="l" rtl="0">
                <a:lnSpc>
                  <a:spcPct val="100000"/>
                </a:lnSpc>
                <a:spcBef>
                  <a:spcPts val="630"/>
                </a:spcBef>
                <a:spcAft>
                  <a:spcPts val="0"/>
                </a:spcAft>
                <a:buClr>
                  <a:schemeClr val="dk1"/>
                </a:buClr>
                <a:buSzPts val="1400"/>
                <a:buFont typeface="Arial"/>
                <a:buNone/>
              </a:pPr>
              <a:r>
                <a:rPr lang="en-US" sz="1400">
                  <a:solidFill>
                    <a:schemeClr val="dk1"/>
                  </a:solidFill>
                  <a:latin typeface="Arial"/>
                  <a:ea typeface="Arial"/>
                  <a:cs typeface="Arial"/>
                  <a:sym typeface="Arial"/>
                </a:rPr>
                <a:t>Mi’kmaq communities have raised concerns about how large industrial projects threaten land and water, and say their rights must be respected through free, prior, and informed consent.</a:t>
              </a:r>
              <a:endParaRPr sz="1400">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 name="Google Shape;244;p15"/>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 name="Google Shape;245;p15"/>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15"/>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15"/>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US" sz="3200" b="1">
                <a:solidFill>
                  <a:schemeClr val="lt1"/>
                </a:solidFill>
                <a:latin typeface="Calibri"/>
                <a:ea typeface="Calibri"/>
                <a:cs typeface="Calibri"/>
                <a:sym typeface="Calibri"/>
              </a:rPr>
              <a:t>Why the RIGS Diesel / Gas Plant is the Wrong Choice</a:t>
            </a:r>
            <a:endParaRPr sz="3200" b="1">
              <a:solidFill>
                <a:schemeClr val="lt1"/>
              </a:solidFill>
              <a:latin typeface="Calibri"/>
              <a:ea typeface="Calibri"/>
              <a:cs typeface="Calibri"/>
              <a:sym typeface="Calibri"/>
            </a:endParaRPr>
          </a:p>
        </p:txBody>
      </p:sp>
      <p:pic>
        <p:nvPicPr>
          <p:cNvPr id="248" name="Google Shape;248;p15"/>
          <p:cNvPicPr preferRelativeResize="0"/>
          <p:nvPr/>
        </p:nvPicPr>
        <p:blipFill rotWithShape="1">
          <a:blip r:embed="rId3">
            <a:alphaModFix/>
          </a:blip>
          <a:srcRect/>
          <a:stretch/>
        </p:blipFill>
        <p:spPr>
          <a:xfrm>
            <a:off x="9792965" y="5825649"/>
            <a:ext cx="2450804" cy="1115665"/>
          </a:xfrm>
          <a:prstGeom prst="rect">
            <a:avLst/>
          </a:prstGeom>
          <a:noFill/>
          <a:ln>
            <a:noFill/>
          </a:ln>
        </p:spPr>
      </p:pic>
      <p:grpSp>
        <p:nvGrpSpPr>
          <p:cNvPr id="249" name="Google Shape;249;p15"/>
          <p:cNvGrpSpPr/>
          <p:nvPr/>
        </p:nvGrpSpPr>
        <p:grpSpPr>
          <a:xfrm>
            <a:off x="352424" y="1959018"/>
            <a:ext cx="11146914" cy="3941104"/>
            <a:chOff x="0" y="383559"/>
            <a:chExt cx="11146914" cy="3941104"/>
          </a:xfrm>
        </p:grpSpPr>
        <p:sp>
          <p:nvSpPr>
            <p:cNvPr id="250" name="Google Shape;250;p15"/>
            <p:cNvSpPr/>
            <p:nvPr/>
          </p:nvSpPr>
          <p:spPr>
            <a:xfrm>
              <a:off x="0" y="481628"/>
              <a:ext cx="1472284" cy="1472284"/>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335089" y="790808"/>
              <a:ext cx="853924" cy="8539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1813683" y="383559"/>
              <a:ext cx="3470384" cy="16684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txBox="1"/>
            <p:nvPr/>
          </p:nvSpPr>
          <p:spPr>
            <a:xfrm>
              <a:off x="1813683" y="383559"/>
              <a:ext cx="3470384" cy="16684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20th Century Technology</a:t>
              </a:r>
              <a:endParaRPr/>
            </a:p>
            <a:p>
              <a:pPr marL="0" marR="0" lvl="0" indent="0" algn="l" rtl="0">
                <a:lnSpc>
                  <a:spcPct val="100000"/>
                </a:lnSpc>
                <a:spcBef>
                  <a:spcPts val="630"/>
                </a:spcBef>
                <a:spcAft>
                  <a:spcPts val="0"/>
                </a:spcAft>
                <a:buClr>
                  <a:schemeClr val="dk1"/>
                </a:buClr>
                <a:buSzPts val="1400"/>
                <a:buFont typeface="Arial"/>
                <a:buNone/>
              </a:pPr>
              <a:r>
                <a:rPr lang="en-US" sz="1400">
                  <a:solidFill>
                    <a:schemeClr val="dk1"/>
                  </a:solidFill>
                  <a:latin typeface="Arial"/>
                  <a:ea typeface="Arial"/>
                  <a:cs typeface="Arial"/>
                  <a:sym typeface="Arial"/>
                </a:rPr>
                <a:t>Experts say NB Power is choosing old technology. A new gas plant could become outdated fast as clean energy grows. It might not even pay for itself before it becomes useless.</a:t>
              </a: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254" name="Google Shape;254;p15"/>
            <p:cNvSpPr/>
            <p:nvPr/>
          </p:nvSpPr>
          <p:spPr>
            <a:xfrm>
              <a:off x="5888756" y="481628"/>
              <a:ext cx="1472284" cy="1472284"/>
            </a:xfrm>
            <a:prstGeom prst="ellipse">
              <a:avLst/>
            </a:prstGeom>
            <a:solidFill>
              <a:srgbClr val="176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6197936" y="790808"/>
              <a:ext cx="853924" cy="85392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7676530" y="481628"/>
              <a:ext cx="3470384" cy="1472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txBox="1"/>
            <p:nvPr/>
          </p:nvSpPr>
          <p:spPr>
            <a:xfrm>
              <a:off x="7676530" y="481628"/>
              <a:ext cx="3470384" cy="147228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Underuse of the Plant </a:t>
              </a:r>
              <a:endParaRPr/>
            </a:p>
            <a:p>
              <a:pPr marL="0" marR="0" lvl="0" indent="0" algn="l" rtl="0">
                <a:lnSpc>
                  <a:spcPct val="100000"/>
                </a:lnSpc>
                <a:spcBef>
                  <a:spcPts val="630"/>
                </a:spcBef>
                <a:spcAft>
                  <a:spcPts val="0"/>
                </a:spcAft>
                <a:buClr>
                  <a:schemeClr val="dk1"/>
                </a:buClr>
                <a:buSzPts val="1400"/>
                <a:buFont typeface="Arial"/>
                <a:buNone/>
              </a:pPr>
              <a:r>
                <a:rPr lang="en-US" sz="1400">
                  <a:solidFill>
                    <a:schemeClr val="dk1"/>
                  </a:solidFill>
                  <a:latin typeface="Arial"/>
                  <a:ea typeface="Arial"/>
                  <a:cs typeface="Arial"/>
                  <a:sym typeface="Arial"/>
                </a:rPr>
                <a:t>The plant may only run a few hundred hours a year. That means NB Power would pay for it all year even though it sits idle most of the time. Some say that money would be better spent on storage or energy-saving programs.</a:t>
              </a:r>
              <a:endParaRPr/>
            </a:p>
          </p:txBody>
        </p:sp>
        <p:sp>
          <p:nvSpPr>
            <p:cNvPr id="258" name="Google Shape;258;p15"/>
            <p:cNvSpPr/>
            <p:nvPr/>
          </p:nvSpPr>
          <p:spPr>
            <a:xfrm>
              <a:off x="25909" y="2852379"/>
              <a:ext cx="1472284" cy="1472284"/>
            </a:xfrm>
            <a:prstGeom prst="ellipse">
              <a:avLst/>
            </a:prstGeom>
            <a:solidFill>
              <a:srgbClr val="0F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335089" y="3161559"/>
              <a:ext cx="853924" cy="85392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1813683" y="2852379"/>
              <a:ext cx="3470384" cy="1472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txBox="1"/>
            <p:nvPr/>
          </p:nvSpPr>
          <p:spPr>
            <a:xfrm>
              <a:off x="1813683" y="2852379"/>
              <a:ext cx="3470384" cy="147228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Financial Risk</a:t>
              </a:r>
              <a:endParaRPr/>
            </a:p>
            <a:p>
              <a:pPr marL="0" marR="0" lvl="0" indent="0" algn="l" rtl="0">
                <a:lnSpc>
                  <a:spcPct val="100000"/>
                </a:lnSpc>
                <a:spcBef>
                  <a:spcPts val="630"/>
                </a:spcBef>
                <a:spcAft>
                  <a:spcPts val="0"/>
                </a:spcAft>
                <a:buClr>
                  <a:schemeClr val="dk1"/>
                </a:buClr>
                <a:buSzPts val="1400"/>
                <a:buFont typeface="Arial"/>
                <a:buNone/>
              </a:pPr>
              <a:r>
                <a:rPr lang="en-US" sz="1400">
                  <a:solidFill>
                    <a:schemeClr val="dk1"/>
                  </a:solidFill>
                  <a:latin typeface="Arial"/>
                  <a:ea typeface="Arial"/>
                  <a:cs typeface="Arial"/>
                  <a:sym typeface="Arial"/>
                </a:rPr>
                <a:t>If carbon prices rise or rules get tougher, running a gas plant will get expensive. Meanwhile, wind, solar, and batteries keep getting cheaper, which could make the gas plant a bad investment long before 2050.</a:t>
              </a:r>
              <a:endParaRPr/>
            </a:p>
          </p:txBody>
        </p:sp>
        <p:sp>
          <p:nvSpPr>
            <p:cNvPr id="262" name="Google Shape;262;p15"/>
            <p:cNvSpPr/>
            <p:nvPr/>
          </p:nvSpPr>
          <p:spPr>
            <a:xfrm>
              <a:off x="5888756" y="2852379"/>
              <a:ext cx="1472284" cy="1472284"/>
            </a:xfrm>
            <a:prstGeom prst="ellipse">
              <a:avLst/>
            </a:prstGeom>
            <a:solidFill>
              <a:srgbClr val="BF4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6197936" y="3161559"/>
              <a:ext cx="853924" cy="85392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7676530" y="2852379"/>
              <a:ext cx="3470384" cy="14722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txBox="1"/>
            <p:nvPr/>
          </p:nvSpPr>
          <p:spPr>
            <a:xfrm>
              <a:off x="7676530" y="2852379"/>
              <a:ext cx="3470384" cy="147228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Fossil Fuel Lock-In </a:t>
              </a:r>
              <a:endParaRPr/>
            </a:p>
            <a:p>
              <a:pPr marL="0" marR="0" lvl="0" indent="0" algn="l" rtl="0">
                <a:lnSpc>
                  <a:spcPct val="100000"/>
                </a:lnSpc>
                <a:spcBef>
                  <a:spcPts val="630"/>
                </a:spcBef>
                <a:spcAft>
                  <a:spcPts val="0"/>
                </a:spcAft>
                <a:buClr>
                  <a:schemeClr val="dk1"/>
                </a:buClr>
                <a:buSzPts val="1400"/>
                <a:buFont typeface="Arial"/>
                <a:buNone/>
              </a:pPr>
              <a:r>
                <a:rPr lang="en-US" sz="1400">
                  <a:solidFill>
                    <a:schemeClr val="dk1"/>
                  </a:solidFill>
                  <a:latin typeface="Arial"/>
                  <a:ea typeface="Arial"/>
                  <a:cs typeface="Arial"/>
                  <a:sym typeface="Arial"/>
                </a:rPr>
                <a:t>Building a gas plant now would lock New Brunswick into decades of pollution. Fracked gas isn’t clean or renewable, and methane leaks make climate change worse.</a:t>
              </a: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2" name="Google Shape;272;p16"/>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16"/>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16"/>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16"/>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lvl="0">
              <a:buSzPts val="4000"/>
            </a:pPr>
            <a:r>
              <a:rPr lang="en-US" sz="3600" dirty="0">
                <a:solidFill>
                  <a:schemeClr val="bg1"/>
                </a:solidFill>
              </a:rPr>
              <a:t>Greenhouse Gas Emissions Expected from RIGS</a:t>
            </a:r>
          </a:p>
        </p:txBody>
      </p:sp>
      <p:pic>
        <p:nvPicPr>
          <p:cNvPr id="276" name="Google Shape;276;p16"/>
          <p:cNvPicPr preferRelativeResize="0"/>
          <p:nvPr/>
        </p:nvPicPr>
        <p:blipFill rotWithShape="1">
          <a:blip r:embed="rId3">
            <a:alphaModFix/>
          </a:blip>
          <a:srcRect/>
          <a:stretch/>
        </p:blipFill>
        <p:spPr>
          <a:xfrm>
            <a:off x="9792965" y="5825649"/>
            <a:ext cx="2450804" cy="1115665"/>
          </a:xfrm>
          <a:prstGeom prst="rect">
            <a:avLst/>
          </a:prstGeom>
          <a:noFill/>
          <a:ln>
            <a:noFill/>
          </a:ln>
        </p:spPr>
      </p:pic>
      <p:grpSp>
        <p:nvGrpSpPr>
          <p:cNvPr id="277" name="Google Shape;277;p16"/>
          <p:cNvGrpSpPr/>
          <p:nvPr/>
        </p:nvGrpSpPr>
        <p:grpSpPr>
          <a:xfrm>
            <a:off x="590701" y="1586033"/>
            <a:ext cx="10515599" cy="3360525"/>
            <a:chOff x="0" y="0"/>
            <a:chExt cx="10515599" cy="4149495"/>
          </a:xfrm>
        </p:grpSpPr>
        <p:sp>
          <p:nvSpPr>
            <p:cNvPr id="278" name="Google Shape;278;p16"/>
            <p:cNvSpPr/>
            <p:nvPr/>
          </p:nvSpPr>
          <p:spPr>
            <a:xfrm rot="5400000">
              <a:off x="6615450" y="-2694018"/>
              <a:ext cx="1070314" cy="6729984"/>
            </a:xfrm>
            <a:prstGeom prst="round2SameRect">
              <a:avLst>
                <a:gd name="adj1" fmla="val 16667"/>
                <a:gd name="adj2" fmla="val 0"/>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txBox="1"/>
            <p:nvPr/>
          </p:nvSpPr>
          <p:spPr>
            <a:xfrm>
              <a:off x="3785615" y="188065"/>
              <a:ext cx="6677736" cy="965818"/>
            </a:xfrm>
            <a:prstGeom prst="rect">
              <a:avLst/>
            </a:prstGeom>
            <a:noFill/>
            <a:ln>
              <a:noFill/>
            </a:ln>
          </p:spPr>
          <p:txBody>
            <a:bodyPr spcFirstLastPara="1" wrap="square" lIns="72375" tIns="36175" rIns="72375" bIns="36175" anchor="ctr"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i="0" u="none" strike="noStrike" cap="none">
                  <a:solidFill>
                    <a:schemeClr val="dk1"/>
                  </a:solidFill>
                </a:rPr>
                <a:t>Total direct emissions (diesel use + land-clearing/biomass):</a:t>
              </a:r>
              <a:br>
                <a:rPr lang="en-US" sz="1900" i="0" u="none" strike="noStrike" cap="none">
                  <a:solidFill>
                    <a:schemeClr val="dk1"/>
                  </a:solidFill>
                </a:rPr>
              </a:br>
              <a:r>
                <a:rPr lang="en-US" sz="1900" i="0" u="none" strike="noStrike" cap="none">
                  <a:solidFill>
                    <a:schemeClr val="dk1"/>
                  </a:solidFill>
                </a:rPr>
                <a:t>≈ 21,130 tonnes CO₂e over 24 months  (≈ 10,565 t CO₂e per year).</a:t>
              </a:r>
              <a:endParaRPr/>
            </a:p>
          </p:txBody>
        </p:sp>
        <p:sp>
          <p:nvSpPr>
            <p:cNvPr id="280" name="Google Shape;280;p16"/>
            <p:cNvSpPr/>
            <p:nvPr/>
          </p:nvSpPr>
          <p:spPr>
            <a:xfrm>
              <a:off x="0" y="0"/>
              <a:ext cx="3785616" cy="1337893"/>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p:nvPr/>
          </p:nvSpPr>
          <p:spPr>
            <a:xfrm>
              <a:off x="65311" y="65311"/>
              <a:ext cx="3654994" cy="1207271"/>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1600" b="1" dirty="0">
                  <a:solidFill>
                    <a:schemeClr val="lt1"/>
                  </a:solidFill>
                  <a:latin typeface="Arial"/>
                  <a:ea typeface="Arial"/>
                  <a:cs typeface="Arial"/>
                  <a:sym typeface="Arial"/>
                </a:rPr>
                <a:t>Construction (2 years)</a:t>
              </a:r>
              <a:endParaRPr sz="1600" dirty="0">
                <a:solidFill>
                  <a:schemeClr val="lt1"/>
                </a:solidFill>
                <a:latin typeface="Arial"/>
                <a:ea typeface="Arial"/>
                <a:cs typeface="Arial"/>
                <a:sym typeface="Arial"/>
              </a:endParaRPr>
            </a:p>
          </p:txBody>
        </p:sp>
        <p:sp>
          <p:nvSpPr>
            <p:cNvPr id="282" name="Google Shape;282;p16"/>
            <p:cNvSpPr/>
            <p:nvPr/>
          </p:nvSpPr>
          <p:spPr>
            <a:xfrm rot="5400000">
              <a:off x="6615450" y="-1289230"/>
              <a:ext cx="1070314" cy="6729984"/>
            </a:xfrm>
            <a:prstGeom prst="round2SameRect">
              <a:avLst>
                <a:gd name="adj1" fmla="val 16667"/>
                <a:gd name="adj2" fmla="val 0"/>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txBox="1"/>
            <p:nvPr/>
          </p:nvSpPr>
          <p:spPr>
            <a:xfrm>
              <a:off x="3785615" y="1592853"/>
              <a:ext cx="6677736" cy="965818"/>
            </a:xfrm>
            <a:prstGeom prst="rect">
              <a:avLst/>
            </a:prstGeom>
            <a:noFill/>
            <a:ln>
              <a:noFill/>
            </a:ln>
          </p:spPr>
          <p:txBody>
            <a:bodyPr spcFirstLastPara="1" wrap="square" lIns="72375" tIns="36175" rIns="72375" bIns="36175" anchor="ctr" anchorCtr="0">
              <a:noAutofit/>
            </a:bodyPr>
            <a:lstStyle/>
            <a:p>
              <a:pPr marL="171450" marR="0" lvl="1" indent="-171450" algn="l" rtl="0">
                <a:lnSpc>
                  <a:spcPct val="90000"/>
                </a:lnSpc>
                <a:spcBef>
                  <a:spcPts val="0"/>
                </a:spcBef>
                <a:spcAft>
                  <a:spcPts val="0"/>
                </a:spcAft>
                <a:buClr>
                  <a:schemeClr val="dk1"/>
                </a:buClr>
                <a:buSzPts val="1900"/>
                <a:buChar char="•"/>
              </a:pPr>
              <a:r>
                <a:rPr lang="en-US" sz="1900" i="0" u="none" strike="noStrike" cap="none">
                  <a:solidFill>
                    <a:schemeClr val="dk1"/>
                  </a:solidFill>
                </a:rPr>
                <a:t>≈ 910,825 t CO₂e per year.</a:t>
              </a:r>
              <a:endParaRPr sz="1900" i="0" u="none" strike="noStrike" cap="none">
                <a:solidFill>
                  <a:schemeClr val="dk1"/>
                </a:solidFill>
              </a:endParaRPr>
            </a:p>
          </p:txBody>
        </p:sp>
        <p:sp>
          <p:nvSpPr>
            <p:cNvPr id="284" name="Google Shape;284;p16"/>
            <p:cNvSpPr/>
            <p:nvPr/>
          </p:nvSpPr>
          <p:spPr>
            <a:xfrm>
              <a:off x="0" y="1406814"/>
              <a:ext cx="3785616" cy="1337893"/>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txBox="1"/>
            <p:nvPr/>
          </p:nvSpPr>
          <p:spPr>
            <a:xfrm>
              <a:off x="65311" y="1472125"/>
              <a:ext cx="3654994" cy="1207271"/>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1600" b="1" dirty="0">
                  <a:solidFill>
                    <a:schemeClr val="lt1"/>
                  </a:solidFill>
                  <a:latin typeface="Arial"/>
                  <a:ea typeface="Arial"/>
                  <a:cs typeface="Arial"/>
                  <a:sym typeface="Arial"/>
                </a:rPr>
                <a:t>Operation (per year, maximum operating hours)</a:t>
              </a:r>
              <a:endParaRPr sz="1600" dirty="0">
                <a:solidFill>
                  <a:schemeClr val="lt1"/>
                </a:solidFill>
                <a:latin typeface="Arial"/>
                <a:ea typeface="Arial"/>
                <a:cs typeface="Arial"/>
                <a:sym typeface="Arial"/>
              </a:endParaRPr>
            </a:p>
          </p:txBody>
        </p:sp>
        <p:sp>
          <p:nvSpPr>
            <p:cNvPr id="286" name="Google Shape;286;p16"/>
            <p:cNvSpPr/>
            <p:nvPr/>
          </p:nvSpPr>
          <p:spPr>
            <a:xfrm rot="5400000">
              <a:off x="6615450" y="115557"/>
              <a:ext cx="1070314" cy="6729984"/>
            </a:xfrm>
            <a:prstGeom prst="round2SameRect">
              <a:avLst>
                <a:gd name="adj1" fmla="val 16667"/>
                <a:gd name="adj2" fmla="val 0"/>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txBox="1"/>
            <p:nvPr/>
          </p:nvSpPr>
          <p:spPr>
            <a:xfrm>
              <a:off x="3785615" y="2997640"/>
              <a:ext cx="6677736" cy="965818"/>
            </a:xfrm>
            <a:prstGeom prst="rect">
              <a:avLst/>
            </a:prstGeom>
            <a:noFill/>
            <a:ln>
              <a:noFill/>
            </a:ln>
          </p:spPr>
          <p:txBody>
            <a:bodyPr spcFirstLastPara="1" wrap="square" lIns="72375" tIns="36175" rIns="72375" bIns="36175" anchor="ctr"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i="0" u="none" strike="noStrike" cap="none">
                  <a:solidFill>
                    <a:schemeClr val="dk1"/>
                  </a:solidFill>
                </a:rPr>
                <a:t>≈ 22.8 million tonnes CO₂e (this is a straight multiplication based on their own peak-case annu</a:t>
              </a:r>
              <a:r>
                <a:rPr lang="en-US" sz="1900" b="0" i="0" u="none" strike="noStrike" cap="none">
                  <a:solidFill>
                    <a:schemeClr val="dk1"/>
                  </a:solidFill>
                  <a:latin typeface="Arial"/>
                  <a:ea typeface="Arial"/>
                  <a:cs typeface="Arial"/>
                  <a:sym typeface="Arial"/>
                </a:rPr>
                <a:t>al figure).</a:t>
              </a:r>
              <a:endParaRPr/>
            </a:p>
          </p:txBody>
        </p:sp>
        <p:sp>
          <p:nvSpPr>
            <p:cNvPr id="288" name="Google Shape;288;p16"/>
            <p:cNvSpPr/>
            <p:nvPr/>
          </p:nvSpPr>
          <p:spPr>
            <a:xfrm>
              <a:off x="0" y="2811602"/>
              <a:ext cx="3785616" cy="1337893"/>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txBox="1"/>
            <p:nvPr/>
          </p:nvSpPr>
          <p:spPr>
            <a:xfrm>
              <a:off x="65311" y="2876913"/>
              <a:ext cx="3654994" cy="1207271"/>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1600" b="1" dirty="0">
                  <a:solidFill>
                    <a:schemeClr val="lt1"/>
                  </a:solidFill>
                  <a:latin typeface="Arial"/>
                  <a:ea typeface="Arial"/>
                  <a:cs typeface="Arial"/>
                  <a:sym typeface="Arial"/>
                </a:rPr>
                <a:t>Over the 25-year project life (if it operated every year at that peak-stress level) </a:t>
              </a:r>
              <a:endParaRPr sz="1600" dirty="0">
                <a:solidFill>
                  <a:schemeClr val="lt1"/>
                </a:solidFill>
                <a:latin typeface="Arial"/>
                <a:ea typeface="Arial"/>
                <a:cs typeface="Arial"/>
                <a:sym typeface="Arial"/>
              </a:endParaRPr>
            </a:p>
          </p:txBody>
        </p:sp>
      </p:grpSp>
      <p:sp>
        <p:nvSpPr>
          <p:cNvPr id="290" name="Google Shape;290;p16"/>
          <p:cNvSpPr txBox="1"/>
          <p:nvPr/>
        </p:nvSpPr>
        <p:spPr>
          <a:xfrm>
            <a:off x="660551" y="1380914"/>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Play"/>
              <a:buNone/>
            </a:pPr>
            <a:endParaRPr dirty="0"/>
          </a:p>
        </p:txBody>
      </p:sp>
      <p:grpSp>
        <p:nvGrpSpPr>
          <p:cNvPr id="302" name="Google Shape;302;p17"/>
          <p:cNvGrpSpPr/>
          <p:nvPr/>
        </p:nvGrpSpPr>
        <p:grpSpPr>
          <a:xfrm>
            <a:off x="590701" y="4971041"/>
            <a:ext cx="10515600" cy="1886960"/>
            <a:chOff x="0" y="37"/>
            <a:chExt cx="8772575" cy="3088285"/>
          </a:xfrm>
        </p:grpSpPr>
        <p:sp>
          <p:nvSpPr>
            <p:cNvPr id="303" name="Google Shape;303;p17"/>
            <p:cNvSpPr/>
            <p:nvPr/>
          </p:nvSpPr>
          <p:spPr>
            <a:xfrm rot="5400000">
              <a:off x="5362759" y="-2053946"/>
              <a:ext cx="1205184" cy="5614448"/>
            </a:xfrm>
            <a:prstGeom prst="round2SameRect">
              <a:avLst>
                <a:gd name="adj1" fmla="val 16667"/>
                <a:gd name="adj2" fmla="val 0"/>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txBox="1"/>
            <p:nvPr/>
          </p:nvSpPr>
          <p:spPr>
            <a:xfrm>
              <a:off x="3158127" y="86602"/>
              <a:ext cx="5555616" cy="1478745"/>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They assume decommissioning emissions similar to </a:t>
              </a:r>
              <a:r>
                <a:rPr lang="en-US" sz="1800" i="0" u="none" strike="noStrike" cap="none" dirty="0">
                  <a:solidFill>
                    <a:schemeClr val="dk1"/>
                  </a:solidFill>
                </a:rPr>
                <a:t>construction diesel use only:</a:t>
              </a:r>
              <a:br>
                <a:rPr lang="en-US" sz="1800" i="0" u="none" strike="noStrike" cap="none" dirty="0">
                  <a:solidFill>
                    <a:schemeClr val="dk1"/>
                  </a:solidFill>
                </a:rPr>
              </a:br>
              <a:r>
                <a:rPr lang="en-US" sz="1800" i="0" u="none" strike="noStrike" cap="none" dirty="0">
                  <a:solidFill>
                    <a:schemeClr val="dk1"/>
                  </a:solidFill>
                </a:rPr>
                <a:t>≈ 17,732 t </a:t>
              </a:r>
              <a:r>
                <a:rPr lang="en-US" sz="1800" i="0" u="none" strike="noStrike" cap="none" dirty="0" err="1">
                  <a:solidFill>
                    <a:schemeClr val="dk1"/>
                  </a:solidFill>
                </a:rPr>
                <a:t>CO₂e</a:t>
              </a:r>
              <a:r>
                <a:rPr lang="en-US" sz="1800" i="0" u="none" strike="noStrike" cap="none" dirty="0">
                  <a:solidFill>
                    <a:schemeClr val="dk1"/>
                  </a:solidFill>
                </a:rPr>
                <a:t>, not counting</a:t>
              </a:r>
              <a:r>
                <a:rPr lang="en-US" sz="1800" b="0" i="0" u="none" strike="noStrike" cap="none" dirty="0">
                  <a:solidFill>
                    <a:schemeClr val="dk1"/>
                  </a:solidFill>
                  <a:latin typeface="Arial"/>
                  <a:ea typeface="Arial"/>
                  <a:cs typeface="Arial"/>
                  <a:sym typeface="Arial"/>
                </a:rPr>
                <a:t> land-use change</a:t>
              </a:r>
              <a:endParaRPr dirty="0"/>
            </a:p>
          </p:txBody>
        </p:sp>
        <p:sp>
          <p:nvSpPr>
            <p:cNvPr id="305" name="Google Shape;305;p17"/>
            <p:cNvSpPr/>
            <p:nvPr/>
          </p:nvSpPr>
          <p:spPr>
            <a:xfrm>
              <a:off x="0" y="37"/>
              <a:ext cx="3158127" cy="15064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txBox="1"/>
            <p:nvPr/>
          </p:nvSpPr>
          <p:spPr>
            <a:xfrm>
              <a:off x="73540" y="73576"/>
              <a:ext cx="3011047" cy="1359399"/>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1600" b="1" dirty="0">
                  <a:solidFill>
                    <a:schemeClr val="lt1"/>
                  </a:solidFill>
                  <a:latin typeface="Arial"/>
                  <a:ea typeface="Arial"/>
                  <a:cs typeface="Arial"/>
                  <a:sym typeface="Arial"/>
                </a:rPr>
                <a:t>Decommissioning</a:t>
              </a:r>
              <a:endParaRPr sz="1600" dirty="0">
                <a:solidFill>
                  <a:schemeClr val="lt1"/>
                </a:solidFill>
                <a:latin typeface="Arial"/>
                <a:ea typeface="Arial"/>
                <a:cs typeface="Arial"/>
                <a:sym typeface="Arial"/>
              </a:endParaRPr>
            </a:p>
          </p:txBody>
        </p:sp>
        <p:sp>
          <p:nvSpPr>
            <p:cNvPr id="307" name="Google Shape;307;p17"/>
            <p:cNvSpPr/>
            <p:nvPr/>
          </p:nvSpPr>
          <p:spPr>
            <a:xfrm rot="5400000">
              <a:off x="5362759" y="-472142"/>
              <a:ext cx="1205184" cy="5614448"/>
            </a:xfrm>
            <a:prstGeom prst="round2SameRect">
              <a:avLst>
                <a:gd name="adj1" fmla="val 16667"/>
                <a:gd name="adj2" fmla="val 0"/>
              </a:avLst>
            </a:prstGeom>
            <a:solidFill>
              <a:srgbClr val="CAD1D8">
                <a:alpha val="89803"/>
              </a:srgbClr>
            </a:solidFill>
            <a:ln w="19050" cap="flat" cmpd="sng">
              <a:solidFill>
                <a:srgbClr val="CAD1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txBox="1"/>
            <p:nvPr/>
          </p:nvSpPr>
          <p:spPr>
            <a:xfrm>
              <a:off x="3158127" y="1791322"/>
              <a:ext cx="5555616" cy="1087520"/>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Proponent’s own comparison: at peak-stress operati</a:t>
              </a:r>
              <a:r>
                <a:rPr lang="en-US" sz="1800" i="0" u="none" strike="noStrike" cap="none" dirty="0">
                  <a:solidFill>
                    <a:schemeClr val="dk1"/>
                  </a:solidFill>
                </a:rPr>
                <a:t>on, project operation alone would be ~7.9% of New Brunswick’s annual emissions and ~0.1% of Canada’s, based on 2023 inventories.</a:t>
              </a:r>
              <a:endParaRPr dirty="0"/>
            </a:p>
          </p:txBody>
        </p:sp>
        <p:sp>
          <p:nvSpPr>
            <p:cNvPr id="309" name="Google Shape;309;p17"/>
            <p:cNvSpPr/>
            <p:nvPr/>
          </p:nvSpPr>
          <p:spPr>
            <a:xfrm>
              <a:off x="0" y="1581842"/>
              <a:ext cx="3158127" cy="15064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txBox="1"/>
            <p:nvPr/>
          </p:nvSpPr>
          <p:spPr>
            <a:xfrm>
              <a:off x="73540" y="1655382"/>
              <a:ext cx="3011047" cy="1359400"/>
            </a:xfrm>
            <a:prstGeom prst="rect">
              <a:avLst/>
            </a:prstGeom>
            <a:noFill/>
            <a:ln>
              <a:noFill/>
            </a:ln>
          </p:spPr>
          <p:txBody>
            <a:bodyPr spcFirstLastPara="1" wrap="square" lIns="95250" tIns="47625" rIns="95250" bIns="47625" anchor="ctr" anchorCtr="0">
              <a:noAutofit/>
            </a:bodyPr>
            <a:lstStyle/>
            <a:p>
              <a:pPr marL="0" marR="0" lvl="0" indent="0" algn="ctr" rtl="0">
                <a:lnSpc>
                  <a:spcPct val="90000"/>
                </a:lnSpc>
                <a:spcBef>
                  <a:spcPts val="0"/>
                </a:spcBef>
                <a:spcAft>
                  <a:spcPts val="0"/>
                </a:spcAft>
                <a:buClr>
                  <a:schemeClr val="lt1"/>
                </a:buClr>
                <a:buSzPts val="2500"/>
                <a:buFont typeface="Arial"/>
                <a:buNone/>
              </a:pPr>
              <a:r>
                <a:rPr lang="en-US" sz="1600" b="1" dirty="0">
                  <a:solidFill>
                    <a:schemeClr val="lt1"/>
                  </a:solidFill>
                  <a:latin typeface="Arial"/>
                  <a:ea typeface="Arial"/>
                  <a:cs typeface="Arial"/>
                  <a:sym typeface="Arial"/>
                </a:rPr>
                <a:t>Share of wider emissions</a:t>
              </a:r>
              <a:endParaRPr sz="1600" dirty="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8" name="Google Shape;318;p18"/>
          <p:cNvSpPr/>
          <p:nvPr/>
        </p:nvSpPr>
        <p:spPr>
          <a:xfrm flipH="1">
            <a:off x="2" y="0"/>
            <a:ext cx="12191998" cy="1575955"/>
          </a:xfrm>
          <a:prstGeom prst="rect">
            <a:avLst/>
          </a:prstGeom>
          <a:gradFill>
            <a:gsLst>
              <a:gs pos="0">
                <a:srgbClr val="000000">
                  <a:alpha val="95686"/>
                </a:srgbClr>
              </a:gs>
              <a:gs pos="100000">
                <a:srgbClr val="0F486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18"/>
          <p:cNvSpPr/>
          <p:nvPr/>
        </p:nvSpPr>
        <p:spPr>
          <a:xfrm rot="10800000" flipH="1">
            <a:off x="8128857" y="0"/>
            <a:ext cx="4063143" cy="1576412"/>
          </a:xfrm>
          <a:prstGeom prst="rect">
            <a:avLst/>
          </a:prstGeom>
          <a:gradFill>
            <a:gsLst>
              <a:gs pos="0">
                <a:srgbClr val="0A3041">
                  <a:alpha val="67843"/>
                </a:srgbClr>
              </a:gs>
              <a:gs pos="19000">
                <a:srgbClr val="0A3041">
                  <a:alpha val="67843"/>
                </a:srgbClr>
              </a:gs>
              <a:gs pos="100000">
                <a:srgbClr val="156082">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 name="Google Shape;320;p18"/>
          <p:cNvSpPr/>
          <p:nvPr/>
        </p:nvSpPr>
        <p:spPr>
          <a:xfrm rot="5400000">
            <a:off x="5307777" y="-5307778"/>
            <a:ext cx="1576446" cy="12192002"/>
          </a:xfrm>
          <a:prstGeom prst="rect">
            <a:avLst/>
          </a:prstGeom>
          <a:gradFill>
            <a:gsLst>
              <a:gs pos="0">
                <a:srgbClr val="156082">
                  <a:alpha val="0"/>
                </a:srgbClr>
              </a:gs>
              <a:gs pos="23000">
                <a:srgbClr val="156082">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18"/>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lvl="0">
              <a:buSzPts val="4000"/>
            </a:pPr>
            <a:r>
              <a:rPr lang="en-US" sz="3600" dirty="0">
                <a:solidFill>
                  <a:schemeClr val="bg1"/>
                </a:solidFill>
              </a:rPr>
              <a:t>How Big Is ~0.9 Mt of Emissions Per Year?</a:t>
            </a:r>
          </a:p>
        </p:txBody>
      </p:sp>
      <p:pic>
        <p:nvPicPr>
          <p:cNvPr id="322" name="Google Shape;322;p18"/>
          <p:cNvPicPr preferRelativeResize="0"/>
          <p:nvPr/>
        </p:nvPicPr>
        <p:blipFill rotWithShape="1">
          <a:blip r:embed="rId3">
            <a:alphaModFix/>
          </a:blip>
          <a:srcRect/>
          <a:stretch/>
        </p:blipFill>
        <p:spPr>
          <a:xfrm>
            <a:off x="9792965" y="5825649"/>
            <a:ext cx="2450804" cy="1115665"/>
          </a:xfrm>
          <a:prstGeom prst="rect">
            <a:avLst/>
          </a:prstGeom>
          <a:noFill/>
          <a:ln>
            <a:noFill/>
          </a:ln>
        </p:spPr>
      </p:pic>
      <p:sp>
        <p:nvSpPr>
          <p:cNvPr id="323" name="Google Shape;323;p18"/>
          <p:cNvSpPr txBox="1"/>
          <p:nvPr/>
        </p:nvSpPr>
        <p:spPr>
          <a:xfrm>
            <a:off x="660551" y="1380914"/>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Play"/>
              <a:buNone/>
            </a:pPr>
            <a:endParaRPr dirty="0"/>
          </a:p>
        </p:txBody>
      </p:sp>
      <p:grpSp>
        <p:nvGrpSpPr>
          <p:cNvPr id="324" name="Google Shape;324;p18"/>
          <p:cNvGrpSpPr/>
          <p:nvPr/>
        </p:nvGrpSpPr>
        <p:grpSpPr>
          <a:xfrm>
            <a:off x="502767" y="1794406"/>
            <a:ext cx="10515600" cy="4350274"/>
            <a:chOff x="0" y="531"/>
            <a:chExt cx="10515600" cy="4350274"/>
          </a:xfrm>
        </p:grpSpPr>
        <p:sp>
          <p:nvSpPr>
            <p:cNvPr id="325" name="Google Shape;325;p18"/>
            <p:cNvSpPr/>
            <p:nvPr/>
          </p:nvSpPr>
          <p:spPr>
            <a:xfrm>
              <a:off x="0" y="531"/>
              <a:ext cx="10515600" cy="1242935"/>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375988" y="280191"/>
              <a:ext cx="683614" cy="683614"/>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1435590" y="531"/>
              <a:ext cx="4732020"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txBox="1"/>
            <p:nvPr/>
          </p:nvSpPr>
          <p:spPr>
            <a:xfrm>
              <a:off x="1435590" y="531"/>
              <a:ext cx="4732020"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Arial"/>
                <a:buNone/>
              </a:pPr>
              <a:r>
                <a:rPr lang="en-US" sz="2500" dirty="0">
                  <a:solidFill>
                    <a:schemeClr val="dk1"/>
                  </a:solidFill>
                  <a:latin typeface="Arial"/>
                  <a:ea typeface="Arial"/>
                  <a:cs typeface="Arial"/>
                  <a:sym typeface="Arial"/>
                </a:rPr>
                <a:t>Equivalent to ~8% of all annual emissions from New Brunswick.</a:t>
              </a:r>
              <a:endParaRPr dirty="0"/>
            </a:p>
          </p:txBody>
        </p:sp>
        <p:sp>
          <p:nvSpPr>
            <p:cNvPr id="329" name="Google Shape;329;p18"/>
            <p:cNvSpPr/>
            <p:nvPr/>
          </p:nvSpPr>
          <p:spPr>
            <a:xfrm>
              <a:off x="6167610" y="531"/>
              <a:ext cx="434798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txBox="1"/>
            <p:nvPr/>
          </p:nvSpPr>
          <p:spPr>
            <a:xfrm>
              <a:off x="6167610" y="531"/>
              <a:ext cx="434798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NB emits ~11–12 Mt CO₂e/year; this project alone would add nearly one-tenth.</a:t>
              </a:r>
              <a:endParaRPr/>
            </a:p>
          </p:txBody>
        </p:sp>
        <p:sp>
          <p:nvSpPr>
            <p:cNvPr id="331" name="Google Shape;331;p18"/>
            <p:cNvSpPr/>
            <p:nvPr/>
          </p:nvSpPr>
          <p:spPr>
            <a:xfrm>
              <a:off x="0" y="1554201"/>
              <a:ext cx="10515600" cy="1242935"/>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375988" y="1833861"/>
              <a:ext cx="683614" cy="683614"/>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1435590" y="1554201"/>
              <a:ext cx="4732020"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txBox="1"/>
            <p:nvPr/>
          </p:nvSpPr>
          <p:spPr>
            <a:xfrm>
              <a:off x="1435590" y="1554201"/>
              <a:ext cx="4732020"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Equal to the CO₂ removed annually by ~41 million trees. </a:t>
              </a:r>
              <a:endParaRPr/>
            </a:p>
          </p:txBody>
        </p:sp>
        <p:sp>
          <p:nvSpPr>
            <p:cNvPr id="335" name="Google Shape;335;p18"/>
            <p:cNvSpPr/>
            <p:nvPr/>
          </p:nvSpPr>
          <p:spPr>
            <a:xfrm>
              <a:off x="6167610" y="1554201"/>
              <a:ext cx="434798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txBox="1"/>
            <p:nvPr/>
          </p:nvSpPr>
          <p:spPr>
            <a:xfrm>
              <a:off x="6167610" y="1554201"/>
              <a:ext cx="434798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One mature tree absorbs ~22 kg CO₂/year; 0.9 Mt would require ~41 million trees.</a:t>
              </a:r>
              <a:endParaRPr/>
            </a:p>
          </p:txBody>
        </p:sp>
        <p:sp>
          <p:nvSpPr>
            <p:cNvPr id="337" name="Google Shape;337;p18"/>
            <p:cNvSpPr/>
            <p:nvPr/>
          </p:nvSpPr>
          <p:spPr>
            <a:xfrm>
              <a:off x="0" y="3107870"/>
              <a:ext cx="10515600" cy="1242935"/>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375988" y="3387531"/>
              <a:ext cx="683614" cy="683614"/>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1435590" y="3107870"/>
              <a:ext cx="4732020"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txBox="1"/>
            <p:nvPr/>
          </p:nvSpPr>
          <p:spPr>
            <a:xfrm>
              <a:off x="1435590" y="3107870"/>
              <a:ext cx="4732020"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Arial"/>
                <a:buNone/>
              </a:pPr>
              <a:r>
                <a:rPr lang="en-US" sz="2500" b="1">
                  <a:solidFill>
                    <a:schemeClr val="dk1"/>
                  </a:solidFill>
                  <a:latin typeface="Arial"/>
                  <a:ea typeface="Arial"/>
                  <a:cs typeface="Arial"/>
                  <a:sym typeface="Arial"/>
                </a:rPr>
                <a:t>Over 25 years, the facility could produce ~23 Mt CO₂e</a:t>
              </a:r>
              <a:r>
                <a:rPr lang="en-US" sz="2500">
                  <a:solidFill>
                    <a:schemeClr val="dk1"/>
                  </a:solidFill>
                  <a:latin typeface="Arial"/>
                  <a:ea typeface="Arial"/>
                  <a:cs typeface="Arial"/>
                  <a:sym typeface="Arial"/>
                </a:rPr>
                <a:t>,</a:t>
              </a:r>
              <a:endParaRPr/>
            </a:p>
          </p:txBody>
        </p:sp>
        <p:sp>
          <p:nvSpPr>
            <p:cNvPr id="341" name="Google Shape;341;p18"/>
            <p:cNvSpPr/>
            <p:nvPr/>
          </p:nvSpPr>
          <p:spPr>
            <a:xfrm>
              <a:off x="6167610" y="3107870"/>
              <a:ext cx="434798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txBox="1"/>
            <p:nvPr/>
          </p:nvSpPr>
          <p:spPr>
            <a:xfrm>
              <a:off x="6167610" y="3107870"/>
              <a:ext cx="434798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800">
                  <a:solidFill>
                    <a:srgbClr val="FF0000"/>
                  </a:solidFill>
                  <a:latin typeface="Arial"/>
                  <a:ea typeface="Arial"/>
                  <a:cs typeface="Arial"/>
                  <a:sym typeface="Arial"/>
                </a:rPr>
                <a:t>A cumulative volume comparable to the CO₂ emitted by </a:t>
              </a:r>
              <a:r>
                <a:rPr lang="en-US" sz="1800" b="1">
                  <a:solidFill>
                    <a:srgbClr val="FF0000"/>
                  </a:solidFill>
                  <a:latin typeface="Arial"/>
                  <a:ea typeface="Arial"/>
                  <a:cs typeface="Arial"/>
                  <a:sym typeface="Arial"/>
                </a:rPr>
                <a:t>all passenger vehicles in NB for multiple years.</a:t>
              </a:r>
              <a:endParaRPr sz="1800">
                <a:solidFill>
                  <a:srgbClr val="FF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2322</Words>
  <Application>Microsoft Office PowerPoint</Application>
  <PresentationFormat>Widescreen</PresentationFormat>
  <Paragraphs>164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Play</vt:lpstr>
      <vt:lpstr>Calibri</vt:lpstr>
      <vt:lpstr>Office Theme</vt:lpstr>
      <vt:lpstr>PowerPoint Presentation</vt:lpstr>
      <vt:lpstr>PowerPoint Presentation</vt:lpstr>
      <vt:lpstr>Conservation Council Members’ and Supporters’ Top Concerns - 2024</vt:lpstr>
      <vt:lpstr>What is RIGS? (Renewable Integration &amp; Grid Security)</vt:lpstr>
      <vt:lpstr>Why is NB Power Proposing RIGS Now?</vt:lpstr>
      <vt:lpstr>Why the RIGS Diesel / Gas Plant is the Wrong Choice</vt:lpstr>
      <vt:lpstr>Why the RIGS Diesel / Gas Plant is the Wrong Choice</vt:lpstr>
      <vt:lpstr>Greenhouse Gas Emissions Expected from RIGS</vt:lpstr>
      <vt:lpstr>How Big Is ~0.9 Mt of Emissions Per Year?</vt:lpstr>
      <vt:lpstr>RIGS: An Expensive, Risky Deal for Ratepayers</vt:lpstr>
      <vt:lpstr>Are there other alternatives to RIGS? - Demand-Side Management</vt:lpstr>
      <vt:lpstr>Are there other alternatives to RIGS? - Batteries</vt:lpstr>
      <vt:lpstr>Overview of recent utility-scale BESS projects in Canada</vt:lpstr>
      <vt:lpstr>NRStor proposal in PEI – a very similar case to NB</vt:lpstr>
      <vt:lpstr>Rushing things is more costly, we have options and time </vt:lpstr>
      <vt:lpstr>What is CCNB Doing?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Beverly Gingras</dc:creator>
  <cp:lastModifiedBy>Moe  Qureshi</cp:lastModifiedBy>
  <cp:revision>3</cp:revision>
  <dcterms:created xsi:type="dcterms:W3CDTF">2025-03-10T12:27:01Z</dcterms:created>
  <dcterms:modified xsi:type="dcterms:W3CDTF">2026-01-17T12:44:26Z</dcterms:modified>
</cp:coreProperties>
</file>